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52" r:id="rId2"/>
    <p:sldId id="256" r:id="rId3"/>
    <p:sldId id="385" r:id="rId4"/>
    <p:sldId id="386" r:id="rId5"/>
    <p:sldId id="387" r:id="rId6"/>
    <p:sldId id="372" r:id="rId7"/>
    <p:sldId id="399" r:id="rId8"/>
    <p:sldId id="388" r:id="rId9"/>
    <p:sldId id="390" r:id="rId10"/>
    <p:sldId id="389" r:id="rId11"/>
    <p:sldId id="391" r:id="rId12"/>
    <p:sldId id="392" r:id="rId13"/>
    <p:sldId id="393" r:id="rId14"/>
    <p:sldId id="394" r:id="rId15"/>
    <p:sldId id="396" r:id="rId16"/>
    <p:sldId id="395" r:id="rId17"/>
    <p:sldId id="397" r:id="rId18"/>
    <p:sldId id="360"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7F"/>
    <a:srgbClr val="36C286"/>
    <a:srgbClr val="0CC5FF"/>
    <a:srgbClr val="24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0"/>
    <p:restoredTop sz="95909" autoAdjust="0"/>
  </p:normalViewPr>
  <p:slideViewPr>
    <p:cSldViewPr snapToGrid="0" snapToObjects="1">
      <p:cViewPr>
        <p:scale>
          <a:sx n="59" d="100"/>
          <a:sy n="59" d="100"/>
        </p:scale>
        <p:origin x="1258" y="8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0A8E8ED-DFA6-B846-9387-76BF1AC1E781}" type="datetimeFigureOut">
              <a:rPr lang="en-US" smtClean="0"/>
              <a:t>11/8/2023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E1BC5C9-54E6-994F-A6A8-B98E8E97AA30}" type="slidenum">
              <a:rPr lang="en-US" smtClean="0"/>
              <a:t>‹#›</a:t>
            </a:fld>
            <a:endParaRPr lang="en-US"/>
          </a:p>
        </p:txBody>
      </p:sp>
    </p:spTree>
    <p:extLst>
      <p:ext uri="{BB962C8B-B14F-4D97-AF65-F5344CB8AC3E}">
        <p14:creationId xmlns:p14="http://schemas.microsoft.com/office/powerpoint/2010/main" val="414189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4EB8-F818-4491-970E-84289B76B4E0}" type="slidenum">
              <a:rPr lang="en-US" smtClean="0"/>
              <a:pPr/>
              <a:t>1</a:t>
            </a:fld>
            <a:endParaRPr lang="en-US" dirty="0"/>
          </a:p>
        </p:txBody>
      </p:sp>
    </p:spTree>
    <p:extLst>
      <p:ext uri="{BB962C8B-B14F-4D97-AF65-F5344CB8AC3E}">
        <p14:creationId xmlns:p14="http://schemas.microsoft.com/office/powerpoint/2010/main" val="404912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4EB8-F818-4491-970E-84289B76B4E0}" type="slidenum">
              <a:rPr lang="en-US" smtClean="0"/>
              <a:pPr/>
              <a:t>5</a:t>
            </a:fld>
            <a:endParaRPr lang="en-US" dirty="0"/>
          </a:p>
        </p:txBody>
      </p:sp>
    </p:spTree>
    <p:extLst>
      <p:ext uri="{BB962C8B-B14F-4D97-AF65-F5344CB8AC3E}">
        <p14:creationId xmlns:p14="http://schemas.microsoft.com/office/powerpoint/2010/main" val="228325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BF77-9A72-4B4C-BE75-906A801C25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551A26-2958-504D-AB89-6209D4EE4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0E562-EAFD-C840-89CF-951293D9F037}"/>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66DAD089-60C0-D043-9878-CD9336826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92795-A310-4446-8AA7-2DE102827219}"/>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43442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DED9-E69B-374C-BC54-02F0E8B7E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99638-E37E-774C-AB48-4DB7CC89C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87CD4-839A-F44B-A55D-78867491FB84}"/>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FF61A053-B2A8-4E4D-BAC7-26508A2CE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9C6D-B439-8B41-8932-6F725498B04D}"/>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382916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AA228-33FD-C44E-8ED7-1B839A44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DA5CB3-6DBA-B246-B03A-CE0CF0EE6D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5C07F-FBB8-5C48-B3D8-9A5A1C5393C8}"/>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E06C0590-ABFC-9F42-A01E-021040A5B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62958-A94E-F945-A202-F1F8C4A5209C}"/>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81906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WATERMARK">
    <p:spTree>
      <p:nvGrpSpPr>
        <p:cNvPr id="1" name=""/>
        <p:cNvGrpSpPr/>
        <p:nvPr/>
      </p:nvGrpSpPr>
      <p:grpSpPr>
        <a:xfrm>
          <a:off x="0" y="0"/>
          <a:ext cx="0" cy="0"/>
          <a:chOff x="0" y="0"/>
          <a:chExt cx="0" cy="0"/>
        </a:xfrm>
      </p:grpSpPr>
      <p:pic>
        <p:nvPicPr>
          <p:cNvPr id="7" name="Content Placeholder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06400" y="325437"/>
            <a:ext cx="6908800" cy="563563"/>
          </a:xfrm>
          <a:prstGeom prst="rect">
            <a:avLst/>
          </a:prstGeom>
        </p:spPr>
        <p:txBody>
          <a:bodyPr/>
          <a:lstStyle>
            <a:lvl1pPr algn="l">
              <a:defRPr sz="2667" b="0">
                <a:solidFill>
                  <a:schemeClr val="bg1"/>
                </a:solidFill>
                <a:latin typeface="+mj-lt"/>
              </a:defRPr>
            </a:lvl1pPr>
          </a:lstStyle>
          <a:p>
            <a:r>
              <a:rPr lang="en-US" dirty="0"/>
              <a:t>PRESENTATION TITLE</a:t>
            </a:r>
          </a:p>
        </p:txBody>
      </p:sp>
      <p:sp>
        <p:nvSpPr>
          <p:cNvPr id="5" name="Slide Number Placeholder 5"/>
          <p:cNvSpPr>
            <a:spLocks noGrp="1"/>
          </p:cNvSpPr>
          <p:nvPr>
            <p:ph type="sldNum" sz="quarter" idx="12"/>
          </p:nvPr>
        </p:nvSpPr>
        <p:spPr>
          <a:xfrm>
            <a:off x="11480800" y="6477000"/>
            <a:ext cx="609600" cy="279400"/>
          </a:xfrm>
          <a:prstGeom prst="rect">
            <a:avLst/>
          </a:prstGeom>
        </p:spPr>
        <p:txBody>
          <a:bodyPr/>
          <a:lstStyle>
            <a:lvl1pPr>
              <a:defRPr sz="1200">
                <a:solidFill>
                  <a:schemeClr val="bg2"/>
                </a:solidFill>
                <a:latin typeface="Calibri" pitchFamily="34" charset="0"/>
                <a:cs typeface="Calibri" pitchFamily="34" charset="0"/>
              </a:defRPr>
            </a:lvl1pPr>
          </a:lstStyle>
          <a:p>
            <a:pPr algn="r"/>
            <a:fld id="{65EC3635-12C6-444C-B530-F37AD6A4D441}" type="slidenum">
              <a:rPr lang="en-US" smtClean="0"/>
              <a:pPr algn="r"/>
              <a:t>‹#›</a:t>
            </a:fld>
            <a:endParaRPr lang="en-US" dirty="0"/>
          </a:p>
        </p:txBody>
      </p:sp>
    </p:spTree>
    <p:extLst>
      <p:ext uri="{BB962C8B-B14F-4D97-AF65-F5344CB8AC3E}">
        <p14:creationId xmlns:p14="http://schemas.microsoft.com/office/powerpoint/2010/main" val="191375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DF6B-8551-BC45-B1CF-B7ECA2400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15F20-8BAF-0E4C-A403-EEF1E12AA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3DF83-CACA-EE41-95B2-EF033265287F}"/>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DFDEA298-3164-C946-B73D-743AE13C1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48BBB-C435-134A-9854-3A96E9924AF3}"/>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200187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0B20-7460-804C-A131-D202EB0B4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B03781-9DC1-914A-923A-0083F7402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E9E45-606C-9F46-97E7-5B51CDA8A602}"/>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125D98E6-761D-824A-AE33-021EAE1B0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007FC-47A8-D34E-86BE-4A4202408BA2}"/>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9445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F800-6A9E-BA41-B693-7986324AA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FD1DC-3C25-A941-B987-88772B261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33B620-C0CD-5644-8CC6-E682096CD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EDF7B-7208-584D-B32E-61885169D6A8}"/>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6" name="Footer Placeholder 5">
            <a:extLst>
              <a:ext uri="{FF2B5EF4-FFF2-40B4-BE49-F238E27FC236}">
                <a16:creationId xmlns:a16="http://schemas.microsoft.com/office/drawing/2014/main" id="{A0C2A448-77F5-D54E-BB34-CB538BDE1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A563-B68E-DE45-9EAA-97DA54514D33}"/>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206726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A9D7-1764-744C-B152-A95A9F8B8D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8FEBE-8EF6-D14E-99B8-948AAE274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6CF4F-0CE8-E54E-888B-B7F04595A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61862B-0C38-FF42-95E5-357A2C1DF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CB0A2A-1E56-704E-9895-B4E080CB4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5B54F0-146D-E842-85E3-14DDB908B57F}"/>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8" name="Footer Placeholder 7">
            <a:extLst>
              <a:ext uri="{FF2B5EF4-FFF2-40B4-BE49-F238E27FC236}">
                <a16:creationId xmlns:a16="http://schemas.microsoft.com/office/drawing/2014/main" id="{805BF383-207D-F844-BDAA-C440DA2B2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A2D18-BF2B-F045-B985-F04871C142C3}"/>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346487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EA34-2EA0-5D49-A565-F1A66DB2DD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1FFFE0-7448-F946-A930-9D16C9E41A9A}"/>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4" name="Footer Placeholder 3">
            <a:extLst>
              <a:ext uri="{FF2B5EF4-FFF2-40B4-BE49-F238E27FC236}">
                <a16:creationId xmlns:a16="http://schemas.microsoft.com/office/drawing/2014/main" id="{6E4B4D02-47ED-CB48-9C46-385AA69E3F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6FE6B9-098F-9D44-95B6-AE61D1063B00}"/>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95037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A2969-D6DD-D243-9F78-39C568221E0F}"/>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3" name="Footer Placeholder 2">
            <a:extLst>
              <a:ext uri="{FF2B5EF4-FFF2-40B4-BE49-F238E27FC236}">
                <a16:creationId xmlns:a16="http://schemas.microsoft.com/office/drawing/2014/main" id="{3CD6CB5E-C542-014A-9107-4ACD9BFA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94B3E3-65A7-8446-981F-98460335C229}"/>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315016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C134-3E0E-E740-AE60-F560CCB7D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971BBC-AF55-4246-8591-A2525486E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B0F3E-5DC0-4E44-84F8-6459D9A66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9C76E-A4F6-1541-BCC2-04F3CFCBE4B2}"/>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6" name="Footer Placeholder 5">
            <a:extLst>
              <a:ext uri="{FF2B5EF4-FFF2-40B4-BE49-F238E27FC236}">
                <a16:creationId xmlns:a16="http://schemas.microsoft.com/office/drawing/2014/main" id="{E06B861D-D5FB-A140-8C32-45CF44147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C7E1E-4F2B-504E-B1B5-D8C51E1F3A74}"/>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273207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312-894A-5E4C-A597-02D95CB22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11D192-742C-C24B-A3EF-7B2C5136D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7944A2-D186-9541-A45D-8FE5A0D19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8074D-CAE4-034B-B8C0-6D2309A3BBAA}"/>
              </a:ext>
            </a:extLst>
          </p:cNvPr>
          <p:cNvSpPr>
            <a:spLocks noGrp="1"/>
          </p:cNvSpPr>
          <p:nvPr>
            <p:ph type="dt" sz="half" idx="10"/>
          </p:nvPr>
        </p:nvSpPr>
        <p:spPr/>
        <p:txBody>
          <a:bodyPr/>
          <a:lstStyle/>
          <a:p>
            <a:fld id="{FDC7CF12-8BD7-5840-9717-7C10263ABB33}" type="datetimeFigureOut">
              <a:rPr lang="en-US" smtClean="0"/>
              <a:t>11/8/2023</a:t>
            </a:fld>
            <a:endParaRPr lang="en-US"/>
          </a:p>
        </p:txBody>
      </p:sp>
      <p:sp>
        <p:nvSpPr>
          <p:cNvPr id="6" name="Footer Placeholder 5">
            <a:extLst>
              <a:ext uri="{FF2B5EF4-FFF2-40B4-BE49-F238E27FC236}">
                <a16:creationId xmlns:a16="http://schemas.microsoft.com/office/drawing/2014/main" id="{9931F110-48ED-334E-9B43-EB176BFF7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52800-CDD9-AB48-8182-6C52B90E3559}"/>
              </a:ext>
            </a:extLst>
          </p:cNvPr>
          <p:cNvSpPr>
            <a:spLocks noGrp="1"/>
          </p:cNvSpPr>
          <p:nvPr>
            <p:ph type="sldNum" sz="quarter" idx="12"/>
          </p:nvPr>
        </p:nvSpPr>
        <p:spPr/>
        <p:txBody>
          <a:bodyPr/>
          <a:lstStyle/>
          <a:p>
            <a:fld id="{D0E8375D-2724-404C-A44F-3E11C96C76D0}" type="slidenum">
              <a:rPr lang="en-US" smtClean="0"/>
              <a:t>‹#›</a:t>
            </a:fld>
            <a:endParaRPr lang="en-US"/>
          </a:p>
        </p:txBody>
      </p:sp>
    </p:spTree>
    <p:extLst>
      <p:ext uri="{BB962C8B-B14F-4D97-AF65-F5344CB8AC3E}">
        <p14:creationId xmlns:p14="http://schemas.microsoft.com/office/powerpoint/2010/main" val="114476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B059A-E944-6349-AAA4-7926E4D5F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306F14-0BB5-B141-81D9-AAA14BC2A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87716-72DC-DB4A-9BF7-E15A9E242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7CF12-8BD7-5840-9717-7C10263ABB33}" type="datetimeFigureOut">
              <a:rPr lang="en-US" smtClean="0"/>
              <a:t>11/8/2023</a:t>
            </a:fld>
            <a:endParaRPr lang="en-US"/>
          </a:p>
        </p:txBody>
      </p:sp>
      <p:sp>
        <p:nvSpPr>
          <p:cNvPr id="5" name="Footer Placeholder 4">
            <a:extLst>
              <a:ext uri="{FF2B5EF4-FFF2-40B4-BE49-F238E27FC236}">
                <a16:creationId xmlns:a16="http://schemas.microsoft.com/office/drawing/2014/main" id="{8027AAC8-6135-ED4D-993C-2B56845B7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E7231-3CF6-A947-859B-FCE95D9FC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8375D-2724-404C-A44F-3E11C96C76D0}" type="slidenum">
              <a:rPr lang="en-US" smtClean="0"/>
              <a:t>‹#›</a:t>
            </a:fld>
            <a:endParaRPr lang="en-US"/>
          </a:p>
        </p:txBody>
      </p:sp>
    </p:spTree>
    <p:extLst>
      <p:ext uri="{BB962C8B-B14F-4D97-AF65-F5344CB8AC3E}">
        <p14:creationId xmlns:p14="http://schemas.microsoft.com/office/powerpoint/2010/main" val="297648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otiutin@yahoo.com" TargetMode="External"/><Relationship Id="rId2" Type="http://schemas.openxmlformats.org/officeDocument/2006/relationships/hyperlink" Target="http://www.otiliatiutin.com/" TargetMode="Externa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101710-A85D-574E-A32E-C18032829222}"/>
              </a:ext>
            </a:extLst>
          </p:cNvPr>
          <p:cNvSpPr txBox="1">
            <a:spLocks/>
          </p:cNvSpPr>
          <p:nvPr/>
        </p:nvSpPr>
        <p:spPr>
          <a:xfrm>
            <a:off x="1470720" y="328427"/>
            <a:ext cx="8686800" cy="2091388"/>
          </a:xfrm>
          <a:prstGeom prst="rect">
            <a:avLst/>
          </a:prstGeom>
          <a:ln w="76200">
            <a:solidFill>
              <a:srgbClr val="CF1F7F"/>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36C286"/>
                </a:solidFill>
                <a:latin typeface="Arial Rounded MT Bold" panose="020F0704030504030204" pitchFamily="34" charset="77"/>
              </a:rPr>
              <a:t> Study of Emotions using CWB Hair Scan Technology</a:t>
            </a:r>
          </a:p>
          <a:p>
            <a:r>
              <a:rPr lang="en-US" sz="3200" dirty="0">
                <a:solidFill>
                  <a:srgbClr val="36C286"/>
                </a:solidFill>
                <a:latin typeface="Arial Rounded MT Bold" panose="020F0704030504030204" pitchFamily="34" charset="77"/>
              </a:rPr>
              <a:t> with Dr. Otilia Tiutin PhD, DNM</a:t>
            </a:r>
            <a:endParaRPr lang="en-US" sz="2000" dirty="0">
              <a:solidFill>
                <a:srgbClr val="36C286"/>
              </a:solidFill>
              <a:latin typeface="Arial Rounded MT Bold" panose="020F0704030504030204" pitchFamily="34" charset="77"/>
            </a:endParaRPr>
          </a:p>
          <a:p>
            <a:r>
              <a:rPr lang="en-US" sz="2000" dirty="0">
                <a:solidFill>
                  <a:srgbClr val="36C286"/>
                </a:solidFill>
                <a:latin typeface="Arial Rounded MT Bold" panose="020F0704030504030204" pitchFamily="34" charset="77"/>
              </a:rPr>
              <a:t>www.otiliatiutin.com</a:t>
            </a:r>
          </a:p>
          <a:p>
            <a:r>
              <a:rPr lang="en-US" sz="3200" b="1" dirty="0">
                <a:solidFill>
                  <a:schemeClr val="tx1">
                    <a:lumMod val="50000"/>
                  </a:schemeClr>
                </a:solidFill>
              </a:rPr>
              <a:t> </a:t>
            </a:r>
            <a:endParaRPr lang="en-US" sz="3200" dirty="0">
              <a:solidFill>
                <a:schemeClr val="tx1">
                  <a:lumMod val="50000"/>
                </a:schemeClr>
              </a:solidFill>
            </a:endParaRPr>
          </a:p>
        </p:txBody>
      </p:sp>
      <p:sp>
        <p:nvSpPr>
          <p:cNvPr id="9" name="Slide Number Placeholder 2"/>
          <p:cNvSpPr>
            <a:spLocks noGrp="1"/>
          </p:cNvSpPr>
          <p:nvPr>
            <p:ph type="sldNum" sz="quarter" idx="12"/>
          </p:nvPr>
        </p:nvSpPr>
        <p:spPr/>
        <p:txBody>
          <a:bodyPr/>
          <a:lstStyle/>
          <a:p>
            <a:pPr algn="r"/>
            <a:fld id="{65EC3635-12C6-444C-B530-F37AD6A4D441}" type="slidenum">
              <a:rPr lang="en-US" smtClean="0"/>
              <a:pPr algn="r"/>
              <a:t>1</a:t>
            </a:fld>
            <a:endParaRPr lang="en-US" dirty="0"/>
          </a:p>
        </p:txBody>
      </p:sp>
      <p:sp>
        <p:nvSpPr>
          <p:cNvPr id="10" name="Content Placeholder 2">
            <a:extLst>
              <a:ext uri="{FF2B5EF4-FFF2-40B4-BE49-F238E27FC236}">
                <a16:creationId xmlns:a16="http://schemas.microsoft.com/office/drawing/2014/main" id="{89C57C46-0B32-0A4F-8994-7E9E287A0647}"/>
              </a:ext>
            </a:extLst>
          </p:cNvPr>
          <p:cNvSpPr txBox="1">
            <a:spLocks/>
          </p:cNvSpPr>
          <p:nvPr/>
        </p:nvSpPr>
        <p:spPr>
          <a:xfrm>
            <a:off x="444814" y="2988527"/>
            <a:ext cx="10416478" cy="2877014"/>
          </a:xfrm>
          <a:prstGeom prst="rect">
            <a:avLst/>
          </a:prstGeom>
          <a:ln w="76200">
            <a:solidFill>
              <a:srgbClr val="36C286"/>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a:pPr>
            <a:endParaRPr lang="en-US" b="1" dirty="0">
              <a:solidFill>
                <a:srgbClr val="CF1F7F"/>
              </a:solidFill>
            </a:endParaRPr>
          </a:p>
          <a:p>
            <a:endParaRPr lang="en-US" sz="1800" dirty="0"/>
          </a:p>
          <a:p>
            <a:endParaRPr lang="en-US" sz="1867" dirty="0"/>
          </a:p>
        </p:txBody>
      </p:sp>
      <p:sp>
        <p:nvSpPr>
          <p:cNvPr id="2" name="Rectangle 1"/>
          <p:cNvSpPr/>
          <p:nvPr/>
        </p:nvSpPr>
        <p:spPr>
          <a:xfrm>
            <a:off x="1589540" y="3630395"/>
            <a:ext cx="8127025" cy="1815882"/>
          </a:xfrm>
          <a:prstGeom prst="rect">
            <a:avLst/>
          </a:prstGeom>
        </p:spPr>
        <p:txBody>
          <a:bodyPr wrap="square">
            <a:spAutoFit/>
          </a:bodyPr>
          <a:lstStyle/>
          <a:p>
            <a:pPr marL="514350" lvl="0" indent="-514350">
              <a:buFont typeface="+mj-lt"/>
              <a:buAutoNum type="arabicPeriod"/>
            </a:pPr>
            <a:r>
              <a:rPr lang="en-US" sz="2800" dirty="0">
                <a:solidFill>
                  <a:srgbClr val="CF1F7F"/>
                </a:solidFill>
              </a:rPr>
              <a:t>Case Studies –  Themes Related to Emotions</a:t>
            </a:r>
          </a:p>
          <a:p>
            <a:pPr marL="514350" lvl="0" indent="-514350">
              <a:buFont typeface="+mj-lt"/>
              <a:buAutoNum type="arabicPeriod"/>
            </a:pPr>
            <a:r>
              <a:rPr lang="en-US" sz="2800" dirty="0">
                <a:solidFill>
                  <a:srgbClr val="CF1F7F"/>
                </a:solidFill>
              </a:rPr>
              <a:t>Gene Mutations and Effects on Emotions  </a:t>
            </a:r>
          </a:p>
          <a:p>
            <a:pPr marL="514350" lvl="0" indent="-514350">
              <a:buFont typeface="+mj-lt"/>
              <a:buAutoNum type="arabicPeriod"/>
            </a:pPr>
            <a:r>
              <a:rPr lang="en-US" sz="2800" dirty="0">
                <a:solidFill>
                  <a:srgbClr val="CF1F7F"/>
                </a:solidFill>
              </a:rPr>
              <a:t>The Role of Energy Body and Practical Applications</a:t>
            </a:r>
          </a:p>
          <a:p>
            <a:endParaRPr lang="en-US" sz="2800" dirty="0">
              <a:solidFill>
                <a:srgbClr val="CF1F7F"/>
              </a:solidFill>
            </a:endParaRPr>
          </a:p>
        </p:txBody>
      </p:sp>
      <p:sp>
        <p:nvSpPr>
          <p:cNvPr id="7" name="Slide Number Placeholder 2"/>
          <p:cNvSpPr txBox="1">
            <a:spLocks/>
          </p:cNvSpPr>
          <p:nvPr/>
        </p:nvSpPr>
        <p:spPr>
          <a:xfrm>
            <a:off x="11633200" y="6629400"/>
            <a:ext cx="609600" cy="2794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EC3635-12C6-444C-B530-F37AD6A4D441}"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178592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66C1D-8F96-BA41-B8D3-D9EEC5440B73}"/>
              </a:ext>
            </a:extLst>
          </p:cNvPr>
          <p:cNvSpPr txBox="1"/>
          <p:nvPr/>
        </p:nvSpPr>
        <p:spPr>
          <a:xfrm>
            <a:off x="1162374" y="0"/>
            <a:ext cx="9221490" cy="1200329"/>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The Role of Energy Body and Emotions</a:t>
            </a:r>
            <a:br>
              <a:rPr lang="en-US" sz="3600" b="1" dirty="0">
                <a:solidFill>
                  <a:srgbClr val="36C286"/>
                </a:solidFill>
              </a:rPr>
            </a:br>
            <a:r>
              <a:rPr lang="en-US" sz="3600" dirty="0">
                <a:solidFill>
                  <a:srgbClr val="36C286"/>
                </a:solidFill>
              </a:rPr>
              <a:t>Practical Applications </a:t>
            </a:r>
          </a:p>
        </p:txBody>
      </p:sp>
      <p:pic>
        <p:nvPicPr>
          <p:cNvPr id="5" name="Picture 3">
            <a:extLst>
              <a:ext uri="{FF2B5EF4-FFF2-40B4-BE49-F238E27FC236}">
                <a16:creationId xmlns:a16="http://schemas.microsoft.com/office/drawing/2014/main" id="{3D72CD75-9A65-3A4A-BAE1-1F1C56ABF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458" y="1486130"/>
            <a:ext cx="7130958" cy="4061915"/>
          </a:xfrm>
          <a:prstGeom prst="rect">
            <a:avLst/>
          </a:prstGeom>
          <a:noFill/>
          <a:ln w="9525">
            <a:solidFill>
              <a:srgbClr val="CF1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1ADB54BD-E7E6-A64F-AF5A-DB80FE7DC368}"/>
              </a:ext>
            </a:extLst>
          </p:cNvPr>
          <p:cNvSpPr txBox="1">
            <a:spLocks/>
          </p:cNvSpPr>
          <p:nvPr/>
        </p:nvSpPr>
        <p:spPr>
          <a:xfrm>
            <a:off x="4076699" y="5625880"/>
            <a:ext cx="4369878" cy="542445"/>
          </a:xfrm>
          <a:prstGeom prst="rect">
            <a:avLst/>
          </a:prstGeom>
          <a:ln w="19050">
            <a:solidFill>
              <a:srgbClr val="CF1F7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rgbClr val="FF0000"/>
                </a:solidFill>
              </a:rPr>
              <a:t>Source: Quantum University of Integrative Medicine</a:t>
            </a:r>
          </a:p>
        </p:txBody>
      </p:sp>
      <p:sp>
        <p:nvSpPr>
          <p:cNvPr id="7"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10</a:t>
            </a:fld>
            <a:endParaRPr lang="en-US" dirty="0">
              <a:solidFill>
                <a:schemeClr val="tx1"/>
              </a:solidFill>
            </a:endParaRPr>
          </a:p>
        </p:txBody>
      </p:sp>
    </p:spTree>
    <p:extLst>
      <p:ext uri="{BB962C8B-B14F-4D97-AF65-F5344CB8AC3E}">
        <p14:creationId xmlns:p14="http://schemas.microsoft.com/office/powerpoint/2010/main" val="341874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Energy Centers, Organs &amp; Feelings</a:t>
            </a:r>
          </a:p>
        </p:txBody>
      </p:sp>
      <p:pic>
        <p:nvPicPr>
          <p:cNvPr id="6" name="Picture 7">
            <a:extLst>
              <a:ext uri="{FF2B5EF4-FFF2-40B4-BE49-F238E27FC236}">
                <a16:creationId xmlns:a16="http://schemas.microsoft.com/office/drawing/2014/main" id="{08C777D4-98E8-E141-BCEE-2BA6F60ED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04" y="1286664"/>
            <a:ext cx="2305050" cy="266700"/>
          </a:xfrm>
          <a:prstGeom prst="rect">
            <a:avLst/>
          </a:prstGeom>
          <a:noFill/>
          <a:ln w="19050">
            <a:solidFill>
              <a:srgbClr val="CF1F7F"/>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8">
            <a:extLst>
              <a:ext uri="{FF2B5EF4-FFF2-40B4-BE49-F238E27FC236}">
                <a16:creationId xmlns:a16="http://schemas.microsoft.com/office/drawing/2014/main" id="{56B75A05-CA20-6641-9AA6-075EA7168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882" y="1286664"/>
            <a:ext cx="3209925" cy="352425"/>
          </a:xfrm>
          <a:prstGeom prst="rect">
            <a:avLst/>
          </a:prstGeom>
          <a:noFill/>
          <a:ln w="19050">
            <a:solidFill>
              <a:srgbClr val="CF1F7F"/>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a:extLst>
              <a:ext uri="{FF2B5EF4-FFF2-40B4-BE49-F238E27FC236}">
                <a16:creationId xmlns:a16="http://schemas.microsoft.com/office/drawing/2014/main" id="{5B423F84-0037-AE4C-B7C1-150B5765C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18" y="1714527"/>
            <a:ext cx="5715521" cy="355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B071CA20-752D-2044-A04A-4D31BF105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231" y="1714526"/>
            <a:ext cx="5996939" cy="355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456DB07B-0226-0445-80B4-6B45F3912ACF}"/>
              </a:ext>
            </a:extLst>
          </p:cNvPr>
          <p:cNvSpPr txBox="1">
            <a:spLocks/>
          </p:cNvSpPr>
          <p:nvPr/>
        </p:nvSpPr>
        <p:spPr>
          <a:xfrm>
            <a:off x="4058699" y="5062961"/>
            <a:ext cx="3874477"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FF0000"/>
                </a:solidFill>
              </a:rPr>
              <a:t>Source: Quantum University of Integrative Medicine</a:t>
            </a:r>
          </a:p>
        </p:txBody>
      </p:sp>
      <p:sp>
        <p:nvSpPr>
          <p:cNvPr id="11" name="Title 1">
            <a:extLst>
              <a:ext uri="{FF2B5EF4-FFF2-40B4-BE49-F238E27FC236}">
                <a16:creationId xmlns:a16="http://schemas.microsoft.com/office/drawing/2014/main" id="{390E56B5-643B-F249-B70A-E7B2D36E9A1B}"/>
              </a:ext>
            </a:extLst>
          </p:cNvPr>
          <p:cNvSpPr txBox="1">
            <a:spLocks/>
          </p:cNvSpPr>
          <p:nvPr/>
        </p:nvSpPr>
        <p:spPr>
          <a:xfrm>
            <a:off x="972175" y="5372772"/>
            <a:ext cx="9908932"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FF0000"/>
                </a:solidFill>
              </a:rPr>
              <a:t>Ways  to balance energy centers: Yoga, Cryxon Light Therapy, Hands on balancing by practitioner or using Essential Oils. Essential oils: frankincense, clary sage, lemon, peppermint, lime, lavender, rosemary, (in spray bottle with  distilled water add 7 drops of each oil)</a:t>
            </a:r>
          </a:p>
        </p:txBody>
      </p:sp>
      <p:sp>
        <p:nvSpPr>
          <p:cNvPr id="12"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11</a:t>
            </a:fld>
            <a:endParaRPr lang="en-US" dirty="0">
              <a:solidFill>
                <a:schemeClr val="tx1"/>
              </a:solidFill>
            </a:endParaRPr>
          </a:p>
        </p:txBody>
      </p:sp>
    </p:spTree>
    <p:extLst>
      <p:ext uri="{BB962C8B-B14F-4D97-AF65-F5344CB8AC3E}">
        <p14:creationId xmlns:p14="http://schemas.microsoft.com/office/powerpoint/2010/main" val="84332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How Can We Balance Emotions</a:t>
            </a:r>
          </a:p>
        </p:txBody>
      </p:sp>
      <p:pic>
        <p:nvPicPr>
          <p:cNvPr id="12" name="Picture 2">
            <a:extLst>
              <a:ext uri="{FF2B5EF4-FFF2-40B4-BE49-F238E27FC236}">
                <a16:creationId xmlns:a16="http://schemas.microsoft.com/office/drawing/2014/main" id="{38BEE3EE-A18E-6443-8DE0-297A7338E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47" y="987977"/>
            <a:ext cx="4721468" cy="4596394"/>
          </a:xfrm>
          <a:prstGeom prst="rect">
            <a:avLst/>
          </a:prstGeom>
          <a:noFill/>
          <a:ln w="19050">
            <a:solidFill>
              <a:srgbClr val="CF1F7F"/>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a:extLst>
              <a:ext uri="{FF2B5EF4-FFF2-40B4-BE49-F238E27FC236}">
                <a16:creationId xmlns:a16="http://schemas.microsoft.com/office/drawing/2014/main" id="{4192BE9D-72D4-1042-8B7A-5041AC381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893" y="1172970"/>
            <a:ext cx="3982914" cy="3872558"/>
          </a:xfrm>
          <a:prstGeom prst="rect">
            <a:avLst/>
          </a:prstGeom>
          <a:solidFill>
            <a:schemeClr val="accent6">
              <a:lumMod val="20000"/>
              <a:lumOff val="80000"/>
            </a:schemeClr>
          </a:solidFill>
          <a:ln w="19050">
            <a:solidFill>
              <a:srgbClr val="CF1F7F"/>
            </a:solidFill>
            <a:miter lim="800000"/>
            <a:headEnd/>
            <a:tailEnd/>
          </a:ln>
        </p:spPr>
      </p:pic>
      <p:sp>
        <p:nvSpPr>
          <p:cNvPr id="14" name="Title 1">
            <a:extLst>
              <a:ext uri="{FF2B5EF4-FFF2-40B4-BE49-F238E27FC236}">
                <a16:creationId xmlns:a16="http://schemas.microsoft.com/office/drawing/2014/main" id="{52D76566-5379-6443-AC2C-0E85689B0B72}"/>
              </a:ext>
            </a:extLst>
          </p:cNvPr>
          <p:cNvSpPr>
            <a:spLocks noGrp="1"/>
          </p:cNvSpPr>
          <p:nvPr>
            <p:ph type="title"/>
          </p:nvPr>
        </p:nvSpPr>
        <p:spPr>
          <a:xfrm>
            <a:off x="3732334" y="5611334"/>
            <a:ext cx="4739053" cy="484676"/>
          </a:xfrm>
        </p:spPr>
        <p:txBody>
          <a:bodyPr>
            <a:normAutofit/>
          </a:bodyPr>
          <a:lstStyle/>
          <a:p>
            <a:pPr algn="ctr"/>
            <a:r>
              <a:rPr lang="en-US" sz="1400" b="1" dirty="0">
                <a:solidFill>
                  <a:srgbClr val="FF0000"/>
                </a:solidFill>
              </a:rPr>
              <a:t>Source: Natures Treasure Chest, by Dr. Joan Vandergriff N.D.</a:t>
            </a:r>
          </a:p>
        </p:txBody>
      </p:sp>
      <p:sp>
        <p:nvSpPr>
          <p:cNvPr id="6"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12</a:t>
            </a:fld>
            <a:endParaRPr lang="en-US" dirty="0">
              <a:solidFill>
                <a:schemeClr val="tx1"/>
              </a:solidFill>
            </a:endParaRPr>
          </a:p>
        </p:txBody>
      </p:sp>
    </p:spTree>
    <p:extLst>
      <p:ext uri="{BB962C8B-B14F-4D97-AF65-F5344CB8AC3E}">
        <p14:creationId xmlns:p14="http://schemas.microsoft.com/office/powerpoint/2010/main" val="247571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How Can We Balance Emotions </a:t>
            </a:r>
            <a:r>
              <a:rPr lang="en-US" sz="3600" dirty="0">
                <a:solidFill>
                  <a:srgbClr val="36C286"/>
                </a:solidFill>
              </a:rPr>
              <a:t>(Cont.)</a:t>
            </a:r>
          </a:p>
        </p:txBody>
      </p:sp>
      <p:sp>
        <p:nvSpPr>
          <p:cNvPr id="6" name="Title 2">
            <a:extLst>
              <a:ext uri="{FF2B5EF4-FFF2-40B4-BE49-F238E27FC236}">
                <a16:creationId xmlns:a16="http://schemas.microsoft.com/office/drawing/2014/main" id="{2568FD10-F086-7049-A4E6-217639C7F93F}"/>
              </a:ext>
            </a:extLst>
          </p:cNvPr>
          <p:cNvSpPr txBox="1">
            <a:spLocks/>
          </p:cNvSpPr>
          <p:nvPr/>
        </p:nvSpPr>
        <p:spPr>
          <a:xfrm>
            <a:off x="935891" y="903232"/>
            <a:ext cx="9808309" cy="2557623"/>
          </a:xfrm>
          <a:prstGeom prst="rect">
            <a:avLst/>
          </a:prstGeom>
          <a:noFill/>
          <a:ln w="19050">
            <a:solidFill>
              <a:srgbClr val="CF1F7F"/>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2667" b="0" kern="1200">
                <a:solidFill>
                  <a:schemeClr val="bg1"/>
                </a:solidFill>
                <a:latin typeface="+mj-lt"/>
                <a:ea typeface="+mj-ea"/>
                <a:cs typeface="+mj-cs"/>
              </a:defRPr>
            </a:lvl1pPr>
          </a:lstStyle>
          <a:p>
            <a:r>
              <a:rPr lang="en-US" sz="1800" b="1" dirty="0">
                <a:solidFill>
                  <a:srgbClr val="36C286"/>
                </a:solidFill>
              </a:rPr>
              <a:t>Emotions contribute to significant changes in body functions</a:t>
            </a:r>
            <a:br>
              <a:rPr lang="en-US" sz="1600" b="1" dirty="0">
                <a:solidFill>
                  <a:srgbClr val="36C286"/>
                </a:solidFill>
              </a:rPr>
            </a:br>
            <a:r>
              <a:rPr lang="en-US" sz="1600" b="1" dirty="0">
                <a:solidFill>
                  <a:srgbClr val="36C286"/>
                </a:solidFill>
              </a:rPr>
              <a:t>	</a:t>
            </a:r>
            <a:br>
              <a:rPr lang="en-US" sz="1600" b="1" dirty="0">
                <a:solidFill>
                  <a:srgbClr val="36C286"/>
                </a:solidFill>
              </a:rPr>
            </a:br>
            <a:r>
              <a:rPr lang="en-US" sz="1600" b="1" dirty="0">
                <a:solidFill>
                  <a:srgbClr val="FF0000"/>
                </a:solidFill>
              </a:rPr>
              <a:t>Negative Emotions: </a:t>
            </a:r>
            <a:r>
              <a:rPr lang="en-US" sz="1600" b="1" dirty="0">
                <a:solidFill>
                  <a:srgbClr val="36C286"/>
                </a:solidFill>
              </a:rPr>
              <a:t>Put the body into  Fight or Flight, increases inflammation, suppresses digestion, weakens immune system, increases cortisol/stress hormone, pH Level becomes acidic, constricts blood flow to vital organs, etc.</a:t>
            </a:r>
            <a:br>
              <a:rPr lang="en-US" sz="1600" b="1" dirty="0">
                <a:solidFill>
                  <a:srgbClr val="36C286"/>
                </a:solidFill>
              </a:rPr>
            </a:br>
            <a:br>
              <a:rPr lang="en-US" sz="1600" b="1" dirty="0">
                <a:solidFill>
                  <a:srgbClr val="36C286"/>
                </a:solidFill>
              </a:rPr>
            </a:br>
            <a:r>
              <a:rPr lang="en-US" sz="1600" b="1" dirty="0">
                <a:solidFill>
                  <a:srgbClr val="FF0000"/>
                </a:solidFill>
              </a:rPr>
              <a:t>Positive Emotions: </a:t>
            </a:r>
            <a:r>
              <a:rPr lang="en-US" sz="1600" b="1" dirty="0">
                <a:solidFill>
                  <a:srgbClr val="36C286"/>
                </a:solidFill>
              </a:rPr>
              <a:t>Body releases oxytocin, serotonin and dopamine, feeling happy, relaxed, increase in white blood cell count, lengthen telomeres, lowers cortisol, lowers BP, strengthen immune system, more focused and creative.  </a:t>
            </a:r>
            <a:br>
              <a:rPr lang="en-US" sz="1600" b="1" dirty="0">
                <a:solidFill>
                  <a:srgbClr val="36C286"/>
                </a:solidFill>
              </a:rPr>
            </a:br>
            <a:br>
              <a:rPr lang="en-US" sz="1600" b="1" dirty="0">
                <a:solidFill>
                  <a:srgbClr val="36C286"/>
                </a:solidFill>
              </a:rPr>
            </a:br>
            <a:r>
              <a:rPr lang="en-US" sz="1600" b="1" dirty="0">
                <a:solidFill>
                  <a:srgbClr val="36C286"/>
                </a:solidFill>
              </a:rPr>
              <a:t>Emotions have two separate components: a perception of feeling and the response.  The brain monitors feeling and then responds with physiological and behavioral action.  The brain can be taught to develop the ability to elicit emotional response to the feeling that is the most desired.  This ability is called </a:t>
            </a:r>
            <a:r>
              <a:rPr lang="en-US" sz="1600" b="1" i="1" dirty="0">
                <a:solidFill>
                  <a:srgbClr val="FF0000"/>
                </a:solidFill>
              </a:rPr>
              <a:t>emotional intelligence</a:t>
            </a:r>
            <a:r>
              <a:rPr lang="en-US" sz="1600" b="1" dirty="0">
                <a:solidFill>
                  <a:srgbClr val="FF0000"/>
                </a:solidFill>
              </a:rPr>
              <a:t> </a:t>
            </a:r>
            <a:r>
              <a:rPr lang="en-US" sz="1600" b="1" dirty="0">
                <a:solidFill>
                  <a:srgbClr val="36C286"/>
                </a:solidFill>
              </a:rPr>
              <a:t>(Blackett, 2014).</a:t>
            </a:r>
          </a:p>
        </p:txBody>
      </p:sp>
      <p:sp>
        <p:nvSpPr>
          <p:cNvPr id="7" name="Title 2">
            <a:extLst>
              <a:ext uri="{FF2B5EF4-FFF2-40B4-BE49-F238E27FC236}">
                <a16:creationId xmlns:a16="http://schemas.microsoft.com/office/drawing/2014/main" id="{C7958E1B-F9D7-DB46-A43B-CFC83CF8CC94}"/>
              </a:ext>
            </a:extLst>
          </p:cNvPr>
          <p:cNvSpPr txBox="1">
            <a:spLocks/>
          </p:cNvSpPr>
          <p:nvPr/>
        </p:nvSpPr>
        <p:spPr>
          <a:xfrm>
            <a:off x="935891" y="3684781"/>
            <a:ext cx="9808309" cy="2197525"/>
          </a:xfrm>
          <a:prstGeom prst="rect">
            <a:avLst/>
          </a:prstGeom>
          <a:noFill/>
          <a:ln w="19050">
            <a:solidFill>
              <a:srgbClr val="CF1F7F"/>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2667" b="0" kern="1200">
                <a:solidFill>
                  <a:schemeClr val="bg1"/>
                </a:solidFill>
                <a:latin typeface="+mj-lt"/>
                <a:ea typeface="+mj-ea"/>
                <a:cs typeface="+mj-cs"/>
              </a:defRPr>
            </a:lvl1pPr>
          </a:lstStyle>
          <a:p>
            <a:r>
              <a:rPr lang="en-US" sz="1800" b="1" dirty="0">
                <a:solidFill>
                  <a:srgbClr val="36C286"/>
                </a:solidFill>
              </a:rPr>
              <a:t>2020  Research Study  by Dr. Borowski M.D. PhD,  The Affects of Positive Emotions on Oxidative Stress </a:t>
            </a:r>
          </a:p>
          <a:p>
            <a:endParaRPr lang="en-US" sz="1600" b="1" dirty="0">
              <a:solidFill>
                <a:srgbClr val="36C286"/>
              </a:solidFill>
            </a:endParaRPr>
          </a:p>
          <a:p>
            <a:r>
              <a:rPr lang="en-US" sz="1600" b="1" dirty="0">
                <a:solidFill>
                  <a:srgbClr val="36C286"/>
                </a:solidFill>
              </a:rPr>
              <a:t>Method: Heart Centered Breathing 10 min – 2 times a week for 6 weeks</a:t>
            </a:r>
          </a:p>
          <a:p>
            <a:r>
              <a:rPr lang="en-US" sz="1600" b="1" dirty="0">
                <a:solidFill>
                  <a:srgbClr val="36C286"/>
                </a:solidFill>
              </a:rPr>
              <a:t>                 Focused on Love, Gratitude and Appreciation </a:t>
            </a:r>
          </a:p>
          <a:p>
            <a:endParaRPr lang="en-US" sz="1600" b="1" dirty="0">
              <a:solidFill>
                <a:srgbClr val="36C286"/>
              </a:solidFill>
            </a:endParaRPr>
          </a:p>
          <a:p>
            <a:r>
              <a:rPr lang="en-US" sz="1600" b="1" dirty="0">
                <a:solidFill>
                  <a:srgbClr val="36C286"/>
                </a:solidFill>
              </a:rPr>
              <a:t>Results:   71%  of participants had statistically significant improvement in Oxidative Stress measured by ESR – Erythrocyte 		Sedimentation Rate a blood test measuring Oxidative Stress/Inflammation</a:t>
            </a:r>
          </a:p>
          <a:p>
            <a:endParaRPr lang="en-US" sz="1900" b="1" dirty="0">
              <a:solidFill>
                <a:srgbClr val="FF0000"/>
              </a:solidFill>
            </a:endParaRPr>
          </a:p>
          <a:p>
            <a:r>
              <a:rPr lang="en-US" sz="1900" b="1" i="1" dirty="0">
                <a:solidFill>
                  <a:srgbClr val="FF0000"/>
                </a:solidFill>
              </a:rPr>
              <a:t>Take way: Simple breathing exercises and positive thoughts can go a long way to improving health. </a:t>
            </a:r>
          </a:p>
        </p:txBody>
      </p:sp>
      <p:sp>
        <p:nvSpPr>
          <p:cNvPr id="8"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13</a:t>
            </a:fld>
            <a:endParaRPr lang="en-US" dirty="0">
              <a:solidFill>
                <a:schemeClr val="tx1"/>
              </a:solidFill>
            </a:endParaRPr>
          </a:p>
        </p:txBody>
      </p:sp>
    </p:spTree>
    <p:extLst>
      <p:ext uri="{BB962C8B-B14F-4D97-AF65-F5344CB8AC3E}">
        <p14:creationId xmlns:p14="http://schemas.microsoft.com/office/powerpoint/2010/main" val="3613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How Can We Balance Emotions </a:t>
            </a:r>
            <a:r>
              <a:rPr lang="en-US" sz="3600" dirty="0">
                <a:solidFill>
                  <a:srgbClr val="36C286"/>
                </a:solidFill>
              </a:rPr>
              <a:t>(Cont.)</a:t>
            </a:r>
          </a:p>
        </p:txBody>
      </p:sp>
      <p:sp>
        <p:nvSpPr>
          <p:cNvPr id="8" name="Title 1">
            <a:extLst>
              <a:ext uri="{FF2B5EF4-FFF2-40B4-BE49-F238E27FC236}">
                <a16:creationId xmlns:a16="http://schemas.microsoft.com/office/drawing/2014/main" id="{E607431F-D971-D248-9C7A-1C123374CCF3}"/>
              </a:ext>
            </a:extLst>
          </p:cNvPr>
          <p:cNvSpPr txBox="1">
            <a:spLocks/>
          </p:cNvSpPr>
          <p:nvPr/>
        </p:nvSpPr>
        <p:spPr>
          <a:xfrm>
            <a:off x="816072" y="790023"/>
            <a:ext cx="9763735" cy="1800433"/>
          </a:xfrm>
          <a:prstGeom prst="rect">
            <a:avLst/>
          </a:prstGeom>
          <a:ln w="19050">
            <a:solidFill>
              <a:srgbClr val="CF1F7F"/>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667" b="0" kern="1200">
                <a:solidFill>
                  <a:schemeClr val="bg1"/>
                </a:solidFill>
                <a:latin typeface="+mj-lt"/>
                <a:ea typeface="+mj-ea"/>
                <a:cs typeface="+mj-cs"/>
              </a:defRPr>
            </a:lvl1pPr>
          </a:lstStyle>
          <a:p>
            <a:endParaRPr lang="en-US" sz="2400" b="1" dirty="0">
              <a:solidFill>
                <a:srgbClr val="36C286"/>
              </a:solidFill>
            </a:endParaRPr>
          </a:p>
          <a:p>
            <a:r>
              <a:rPr lang="en-US" sz="2400" b="1" dirty="0">
                <a:solidFill>
                  <a:srgbClr val="36C286"/>
                </a:solidFill>
              </a:rPr>
              <a:t>Bach Flower Remedies – 38 Flower Essences developed by Dr. Bach MD, in 1930’s in England. </a:t>
            </a:r>
          </a:p>
          <a:p>
            <a:endParaRPr lang="en-US" sz="2400" b="1" dirty="0">
              <a:solidFill>
                <a:srgbClr val="36C286"/>
              </a:solidFill>
            </a:endParaRPr>
          </a:p>
          <a:p>
            <a:r>
              <a:rPr lang="en-US" sz="2200" b="1" dirty="0">
                <a:solidFill>
                  <a:srgbClr val="36C286"/>
                </a:solidFill>
              </a:rPr>
              <a:t>Dr. Edward Bach, a physician and homeopath discovered that stress, if left unresolved leads to physical illness. Dr. Bach spent his life exploring the use of flowers and plants to bring a simple, natural and gentler approach to emotional balance.</a:t>
            </a:r>
          </a:p>
          <a:p>
            <a:endParaRPr lang="en-US" sz="2400" b="1" dirty="0">
              <a:solidFill>
                <a:schemeClr val="tx1"/>
              </a:solidFill>
            </a:endParaRPr>
          </a:p>
        </p:txBody>
      </p:sp>
      <p:pic>
        <p:nvPicPr>
          <p:cNvPr id="9" name="Picture 2">
            <a:extLst>
              <a:ext uri="{FF2B5EF4-FFF2-40B4-BE49-F238E27FC236}">
                <a16:creationId xmlns:a16="http://schemas.microsoft.com/office/drawing/2014/main" id="{DC663188-1150-3944-BB26-F0D9B4302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595" y="2894456"/>
            <a:ext cx="2870688" cy="191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3">
            <a:extLst>
              <a:ext uri="{FF2B5EF4-FFF2-40B4-BE49-F238E27FC236}">
                <a16:creationId xmlns:a16="http://schemas.microsoft.com/office/drawing/2014/main" id="{5789A562-4663-5D43-9AE0-36B071ED5766}"/>
              </a:ext>
            </a:extLst>
          </p:cNvPr>
          <p:cNvSpPr txBox="1">
            <a:spLocks/>
          </p:cNvSpPr>
          <p:nvPr/>
        </p:nvSpPr>
        <p:spPr>
          <a:xfrm>
            <a:off x="1415562" y="2698509"/>
            <a:ext cx="6177224" cy="3326737"/>
          </a:xfrm>
          <a:prstGeom prst="rect">
            <a:avLst/>
          </a:prstGeom>
          <a:ln w="19050">
            <a:solidFill>
              <a:srgbClr val="CF1F7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36C286"/>
                </a:solidFill>
              </a:rPr>
              <a:t>Flower essences are grouped by categories:</a:t>
            </a:r>
          </a:p>
          <a:p>
            <a:pPr marL="0" indent="0">
              <a:buFont typeface="Arial" panose="020B0604020202020204" pitchFamily="34" charset="0"/>
              <a:buNone/>
            </a:pPr>
            <a:r>
              <a:rPr lang="en-US" sz="1800" dirty="0">
                <a:solidFill>
                  <a:srgbClr val="36C286"/>
                </a:solidFill>
              </a:rPr>
              <a:t>	</a:t>
            </a:r>
            <a:r>
              <a:rPr lang="en-US" sz="1800" i="1" dirty="0">
                <a:solidFill>
                  <a:srgbClr val="36C286"/>
                </a:solidFill>
              </a:rPr>
              <a:t>Fear, Loneliness, Oversensitivity, Uncertainty Lack of 	interest in the present, Over concerned  for others, 	Despair. </a:t>
            </a:r>
          </a:p>
          <a:p>
            <a:r>
              <a:rPr lang="en-US" sz="1800" dirty="0">
                <a:solidFill>
                  <a:srgbClr val="36C286"/>
                </a:solidFill>
              </a:rPr>
              <a:t>A questionnaire is used to determine symptoms &amp; priority</a:t>
            </a:r>
          </a:p>
          <a:p>
            <a:r>
              <a:rPr lang="en-US" sz="1800" dirty="0">
                <a:solidFill>
                  <a:srgbClr val="36C286"/>
                </a:solidFill>
              </a:rPr>
              <a:t>Up to 7 flowers can be used in one custom blend</a:t>
            </a:r>
          </a:p>
          <a:p>
            <a:r>
              <a:rPr lang="en-US" sz="1800" dirty="0">
                <a:solidFill>
                  <a:srgbClr val="36C286"/>
                </a:solidFill>
              </a:rPr>
              <a:t>After use, client may feel the need to talk about past events</a:t>
            </a:r>
          </a:p>
          <a:p>
            <a:r>
              <a:rPr lang="en-US" sz="1800" dirty="0">
                <a:solidFill>
                  <a:srgbClr val="36C286"/>
                </a:solidFill>
              </a:rPr>
              <a:t>Journaling is helpful, stuck emotions &amp; trauma are released in layers, only so much can be processed at one time. </a:t>
            </a:r>
          </a:p>
          <a:p>
            <a:r>
              <a:rPr lang="en-US" sz="1800" dirty="0">
                <a:solidFill>
                  <a:srgbClr val="36C286"/>
                </a:solidFill>
              </a:rPr>
              <a:t>After 60 days, new questionnaire, new flower drops </a:t>
            </a:r>
          </a:p>
        </p:txBody>
      </p:sp>
      <p:sp>
        <p:nvSpPr>
          <p:cNvPr id="11" name="Rectangle 10">
            <a:extLst>
              <a:ext uri="{FF2B5EF4-FFF2-40B4-BE49-F238E27FC236}">
                <a16:creationId xmlns:a16="http://schemas.microsoft.com/office/drawing/2014/main" id="{2985B17B-6269-6641-AE43-15B5AD66DC66}"/>
              </a:ext>
            </a:extLst>
          </p:cNvPr>
          <p:cNvSpPr/>
          <p:nvPr/>
        </p:nvSpPr>
        <p:spPr>
          <a:xfrm>
            <a:off x="8750557" y="4924896"/>
            <a:ext cx="2508764" cy="369332"/>
          </a:xfrm>
          <a:prstGeom prst="rect">
            <a:avLst/>
          </a:prstGeom>
        </p:spPr>
        <p:txBody>
          <a:bodyPr wrap="none">
            <a:spAutoFit/>
          </a:bodyPr>
          <a:lstStyle/>
          <a:p>
            <a:r>
              <a:rPr lang="en-US" dirty="0">
                <a:solidFill>
                  <a:srgbClr val="FF0000"/>
                </a:solidFill>
              </a:rPr>
              <a:t>www.bachremedies.com</a:t>
            </a:r>
          </a:p>
        </p:txBody>
      </p:sp>
      <p:sp>
        <p:nvSpPr>
          <p:cNvPr id="7"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14</a:t>
            </a:fld>
            <a:endParaRPr lang="en-US" dirty="0">
              <a:solidFill>
                <a:schemeClr val="tx1"/>
              </a:solidFill>
            </a:endParaRPr>
          </a:p>
        </p:txBody>
      </p:sp>
    </p:spTree>
    <p:extLst>
      <p:ext uri="{BB962C8B-B14F-4D97-AF65-F5344CB8AC3E}">
        <p14:creationId xmlns:p14="http://schemas.microsoft.com/office/powerpoint/2010/main" val="386240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800219"/>
          </a:xfrm>
          <a:prstGeom prst="rect">
            <a:avLst/>
          </a:prstGeom>
          <a:noFill/>
          <a:ln w="76200">
            <a:solidFill>
              <a:srgbClr val="CF1F7F"/>
            </a:solidFill>
          </a:ln>
        </p:spPr>
        <p:txBody>
          <a:bodyPr wrap="square" rtlCol="0">
            <a:spAutoFit/>
          </a:bodyPr>
          <a:lstStyle/>
          <a:p>
            <a:pPr algn="ctr"/>
            <a:r>
              <a:rPr lang="en-US" sz="2600" dirty="0">
                <a:solidFill>
                  <a:srgbClr val="36C286"/>
                </a:solidFill>
              </a:rPr>
              <a:t>3. </a:t>
            </a:r>
            <a:r>
              <a:rPr lang="en-US" sz="2600" b="1" dirty="0">
                <a:solidFill>
                  <a:srgbClr val="36C286"/>
                </a:solidFill>
              </a:rPr>
              <a:t>The Power of Emotions</a:t>
            </a:r>
          </a:p>
          <a:p>
            <a:pPr algn="ctr"/>
            <a:r>
              <a:rPr lang="en-US" sz="2000" b="1" dirty="0">
                <a:solidFill>
                  <a:srgbClr val="36C286"/>
                </a:solidFill>
              </a:rPr>
              <a:t>Dr. David Hawkins calibrated the level of emotions on a scale of 1-1000</a:t>
            </a:r>
            <a:endParaRPr lang="en-US" sz="2000" dirty="0">
              <a:solidFill>
                <a:srgbClr val="36C286"/>
              </a:solidFill>
            </a:endParaRPr>
          </a:p>
        </p:txBody>
      </p:sp>
      <p:pic>
        <p:nvPicPr>
          <p:cNvPr id="7" name="Picture 3">
            <a:extLst>
              <a:ext uri="{FF2B5EF4-FFF2-40B4-BE49-F238E27FC236}">
                <a16:creationId xmlns:a16="http://schemas.microsoft.com/office/drawing/2014/main" id="{45B9B3A7-8807-6744-A487-8B5914817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96" y="855317"/>
            <a:ext cx="8571511" cy="513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F5E43D22-A37A-E646-9BA4-E36EA916C201}"/>
              </a:ext>
            </a:extLst>
          </p:cNvPr>
          <p:cNvSpPr txBox="1">
            <a:spLocks/>
          </p:cNvSpPr>
          <p:nvPr/>
        </p:nvSpPr>
        <p:spPr>
          <a:xfrm>
            <a:off x="5028329" y="5992583"/>
            <a:ext cx="4599638" cy="458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i="1" dirty="0">
                <a:solidFill>
                  <a:srgbClr val="FF0000"/>
                </a:solidFill>
              </a:rPr>
              <a:t>Book: Power vs. Force by Dr. David Hawkins MD, PhD </a:t>
            </a:r>
          </a:p>
        </p:txBody>
      </p:sp>
      <p:sp>
        <p:nvSpPr>
          <p:cNvPr id="6"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15</a:t>
            </a:fld>
            <a:endParaRPr lang="en-US" dirty="0">
              <a:solidFill>
                <a:schemeClr val="tx1"/>
              </a:solidFill>
            </a:endParaRPr>
          </a:p>
        </p:txBody>
      </p:sp>
    </p:spTree>
    <p:extLst>
      <p:ext uri="{BB962C8B-B14F-4D97-AF65-F5344CB8AC3E}">
        <p14:creationId xmlns:p14="http://schemas.microsoft.com/office/powerpoint/2010/main" val="317215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The Power of the Human Heart</a:t>
            </a:r>
          </a:p>
        </p:txBody>
      </p:sp>
      <p:pic>
        <p:nvPicPr>
          <p:cNvPr id="7" name="Picture 2">
            <a:extLst>
              <a:ext uri="{FF2B5EF4-FFF2-40B4-BE49-F238E27FC236}">
                <a16:creationId xmlns:a16="http://schemas.microsoft.com/office/drawing/2014/main" id="{159B8DD9-8903-9F40-B199-50FD566B0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59" y="739500"/>
            <a:ext cx="5873264" cy="567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CF964214-83A9-2045-B42F-0EDC17A33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8" y="1241998"/>
            <a:ext cx="4611684" cy="316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1616833A-0A66-5941-880B-605B93AA30CF}"/>
              </a:ext>
            </a:extLst>
          </p:cNvPr>
          <p:cNvSpPr txBox="1">
            <a:spLocks/>
          </p:cNvSpPr>
          <p:nvPr/>
        </p:nvSpPr>
        <p:spPr>
          <a:xfrm>
            <a:off x="7397446" y="4798011"/>
            <a:ext cx="4164627" cy="458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i="1" dirty="0">
                <a:solidFill>
                  <a:srgbClr val="FF0000"/>
                </a:solidFill>
              </a:rPr>
              <a:t>HeartMath Institute  -  www.heartmath.org</a:t>
            </a:r>
            <a:endParaRPr lang="en-US" sz="1800" dirty="0">
              <a:solidFill>
                <a:srgbClr val="FF0000"/>
              </a:solidFill>
            </a:endParaRPr>
          </a:p>
          <a:p>
            <a:pPr algn="ctr"/>
            <a:r>
              <a:rPr lang="en-US" sz="1600" b="1" i="1" dirty="0">
                <a:solidFill>
                  <a:srgbClr val="FF0000"/>
                </a:solidFill>
              </a:rPr>
              <a:t> </a:t>
            </a:r>
          </a:p>
        </p:txBody>
      </p:sp>
      <p:sp>
        <p:nvSpPr>
          <p:cNvPr id="8"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16</a:t>
            </a:fld>
            <a:endParaRPr lang="en-US" dirty="0">
              <a:solidFill>
                <a:schemeClr val="tx1"/>
              </a:solidFill>
            </a:endParaRPr>
          </a:p>
        </p:txBody>
      </p:sp>
    </p:spTree>
    <p:extLst>
      <p:ext uri="{BB962C8B-B14F-4D97-AF65-F5344CB8AC3E}">
        <p14:creationId xmlns:p14="http://schemas.microsoft.com/office/powerpoint/2010/main" val="100183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0194-8F92-BC40-91B0-95FDF712903A}"/>
              </a:ext>
            </a:extLst>
          </p:cNvPr>
          <p:cNvSpPr txBox="1"/>
          <p:nvPr/>
        </p:nvSpPr>
        <p:spPr>
          <a:xfrm>
            <a:off x="1358317" y="0"/>
            <a:ext cx="9221490" cy="646331"/>
          </a:xfrm>
          <a:prstGeom prst="rect">
            <a:avLst/>
          </a:prstGeom>
          <a:noFill/>
          <a:ln w="76200">
            <a:solidFill>
              <a:srgbClr val="CF1F7F"/>
            </a:solidFill>
          </a:ln>
        </p:spPr>
        <p:txBody>
          <a:bodyPr wrap="square" rtlCol="0">
            <a:spAutoFit/>
          </a:bodyPr>
          <a:lstStyle/>
          <a:p>
            <a:pPr algn="ctr"/>
            <a:r>
              <a:rPr lang="en-US" sz="3200" dirty="0">
                <a:solidFill>
                  <a:srgbClr val="36C286"/>
                </a:solidFill>
              </a:rPr>
              <a:t>3. </a:t>
            </a:r>
            <a:r>
              <a:rPr lang="en-US" sz="3600" b="1" dirty="0">
                <a:solidFill>
                  <a:srgbClr val="36C286"/>
                </a:solidFill>
              </a:rPr>
              <a:t>Who Do We Share Energy With</a:t>
            </a:r>
          </a:p>
        </p:txBody>
      </p:sp>
      <p:pic>
        <p:nvPicPr>
          <p:cNvPr id="6" name="Picture 2">
            <a:extLst>
              <a:ext uri="{FF2B5EF4-FFF2-40B4-BE49-F238E27FC236}">
                <a16:creationId xmlns:a16="http://schemas.microsoft.com/office/drawing/2014/main" id="{15A3289A-C397-CA4B-8F68-D879676D8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310" y="918450"/>
            <a:ext cx="8189742" cy="4618749"/>
          </a:xfrm>
          <a:prstGeom prst="rect">
            <a:avLst/>
          </a:prstGeom>
          <a:noFill/>
          <a:ln w="19050">
            <a:solidFill>
              <a:srgbClr val="CF1F7F"/>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a:extLst>
              <a:ext uri="{FF2B5EF4-FFF2-40B4-BE49-F238E27FC236}">
                <a16:creationId xmlns:a16="http://schemas.microsoft.com/office/drawing/2014/main" id="{1616833A-0A66-5941-880B-605B93AA30CF}"/>
              </a:ext>
            </a:extLst>
          </p:cNvPr>
          <p:cNvSpPr txBox="1">
            <a:spLocks/>
          </p:cNvSpPr>
          <p:nvPr/>
        </p:nvSpPr>
        <p:spPr>
          <a:xfrm>
            <a:off x="4166577" y="5671771"/>
            <a:ext cx="4164627" cy="458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i="1" dirty="0">
                <a:solidFill>
                  <a:srgbClr val="FF0000"/>
                </a:solidFill>
              </a:rPr>
              <a:t>HeartMath Institute  -  www.heartmath.org</a:t>
            </a:r>
            <a:endParaRPr lang="en-US" sz="1800" dirty="0">
              <a:solidFill>
                <a:srgbClr val="FF0000"/>
              </a:solidFill>
            </a:endParaRPr>
          </a:p>
          <a:p>
            <a:pPr algn="ctr"/>
            <a:r>
              <a:rPr lang="en-US" sz="1600" b="1" i="1" dirty="0">
                <a:solidFill>
                  <a:srgbClr val="FF0000"/>
                </a:solidFill>
              </a:rPr>
              <a:t> </a:t>
            </a:r>
          </a:p>
        </p:txBody>
      </p:sp>
      <p:sp>
        <p:nvSpPr>
          <p:cNvPr id="7"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17</a:t>
            </a:fld>
            <a:endParaRPr lang="en-US" dirty="0">
              <a:solidFill>
                <a:schemeClr val="tx1"/>
              </a:solidFill>
            </a:endParaRPr>
          </a:p>
        </p:txBody>
      </p:sp>
    </p:spTree>
    <p:extLst>
      <p:ext uri="{BB962C8B-B14F-4D97-AF65-F5344CB8AC3E}">
        <p14:creationId xmlns:p14="http://schemas.microsoft.com/office/powerpoint/2010/main" val="387774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6D25-8304-BA4E-BB5A-05BF62CC3BEB}"/>
              </a:ext>
            </a:extLst>
          </p:cNvPr>
          <p:cNvSpPr>
            <a:spLocks noGrp="1"/>
          </p:cNvSpPr>
          <p:nvPr>
            <p:ph type="title"/>
          </p:nvPr>
        </p:nvSpPr>
        <p:spPr/>
        <p:txBody>
          <a:bodyPr/>
          <a:lstStyle/>
          <a:p>
            <a:r>
              <a:rPr lang="en-US" dirty="0"/>
              <a:t>T</a:t>
            </a:r>
          </a:p>
        </p:txBody>
      </p:sp>
      <p:sp>
        <p:nvSpPr>
          <p:cNvPr id="3" name="TextBox 2">
            <a:extLst>
              <a:ext uri="{FF2B5EF4-FFF2-40B4-BE49-F238E27FC236}">
                <a16:creationId xmlns:a16="http://schemas.microsoft.com/office/drawing/2014/main" id="{1CB17213-06E6-C94E-80A0-6DB302109B86}"/>
              </a:ext>
            </a:extLst>
          </p:cNvPr>
          <p:cNvSpPr txBox="1"/>
          <p:nvPr/>
        </p:nvSpPr>
        <p:spPr>
          <a:xfrm>
            <a:off x="759097" y="625473"/>
            <a:ext cx="4747941" cy="3970318"/>
          </a:xfrm>
          <a:prstGeom prst="rect">
            <a:avLst/>
          </a:prstGeom>
          <a:noFill/>
          <a:ln w="76200">
            <a:solidFill>
              <a:srgbClr val="36C286"/>
            </a:solidFill>
          </a:ln>
        </p:spPr>
        <p:txBody>
          <a:bodyPr wrap="square" rtlCol="0">
            <a:spAutoFit/>
          </a:bodyPr>
          <a:lstStyle/>
          <a:p>
            <a:pPr algn="ctr"/>
            <a:r>
              <a:rPr lang="en-US" sz="5400" dirty="0">
                <a:solidFill>
                  <a:srgbClr val="CF1F7F"/>
                </a:solidFill>
              </a:rPr>
              <a:t>Thank you for you time</a:t>
            </a:r>
          </a:p>
          <a:p>
            <a:pPr algn="ctr"/>
            <a:r>
              <a:rPr lang="en-US" sz="2400" dirty="0">
                <a:solidFill>
                  <a:srgbClr val="CF1F7F"/>
                </a:solidFill>
              </a:rPr>
              <a:t>Dr. Otilia Tiutin PhD, DNM</a:t>
            </a:r>
          </a:p>
          <a:p>
            <a:pPr algn="ctr"/>
            <a:r>
              <a:rPr lang="en-US" sz="2400" dirty="0">
                <a:solidFill>
                  <a:srgbClr val="CF1F7F"/>
                </a:solidFill>
                <a:hlinkClick r:id="rId2"/>
              </a:rPr>
              <a:t>www.otiliatiutin.com</a:t>
            </a:r>
            <a:endParaRPr lang="en-US" sz="2400" dirty="0">
              <a:solidFill>
                <a:srgbClr val="CF1F7F"/>
              </a:solidFill>
            </a:endParaRPr>
          </a:p>
          <a:p>
            <a:pPr algn="ctr"/>
            <a:r>
              <a:rPr lang="en-US" sz="2400" dirty="0">
                <a:solidFill>
                  <a:srgbClr val="CF1F7F"/>
                </a:solidFill>
                <a:hlinkClick r:id="rId3"/>
              </a:rPr>
              <a:t>otiutin@yahoo.com</a:t>
            </a:r>
            <a:endParaRPr lang="en-US" sz="2400" dirty="0">
              <a:solidFill>
                <a:srgbClr val="CF1F7F"/>
              </a:solidFill>
            </a:endParaRPr>
          </a:p>
          <a:p>
            <a:pPr algn="ctr"/>
            <a:r>
              <a:rPr lang="en-US" sz="2400" dirty="0">
                <a:solidFill>
                  <a:srgbClr val="CF1F7F"/>
                </a:solidFill>
              </a:rPr>
              <a:t>925-207-0966</a:t>
            </a:r>
          </a:p>
          <a:p>
            <a:pPr algn="ctr"/>
            <a:endParaRPr lang="en-US" sz="2400" dirty="0">
              <a:solidFill>
                <a:srgbClr val="CF1F7F"/>
              </a:solidFill>
            </a:endParaRPr>
          </a:p>
          <a:p>
            <a:pPr algn="ctr"/>
            <a:endParaRPr lang="en-US" sz="2400" dirty="0"/>
          </a:p>
        </p:txBody>
      </p:sp>
      <p:pic>
        <p:nvPicPr>
          <p:cNvPr id="6" name="Picture 5">
            <a:extLst>
              <a:ext uri="{FF2B5EF4-FFF2-40B4-BE49-F238E27FC236}">
                <a16:creationId xmlns:a16="http://schemas.microsoft.com/office/drawing/2014/main" id="{FC3B335F-904D-2BFD-5D1F-600F986AEBD9}"/>
              </a:ext>
            </a:extLst>
          </p:cNvPr>
          <p:cNvPicPr>
            <a:picLocks noChangeAspect="1"/>
          </p:cNvPicPr>
          <p:nvPr/>
        </p:nvPicPr>
        <p:blipFill>
          <a:blip r:embed="rId4"/>
          <a:stretch>
            <a:fillRect/>
          </a:stretch>
        </p:blipFill>
        <p:spPr>
          <a:xfrm>
            <a:off x="6720046" y="827434"/>
            <a:ext cx="2998470" cy="3553742"/>
          </a:xfrm>
          <a:prstGeom prst="rect">
            <a:avLst/>
          </a:prstGeom>
        </p:spPr>
      </p:pic>
    </p:spTree>
    <p:extLst>
      <p:ext uri="{BB962C8B-B14F-4D97-AF65-F5344CB8AC3E}">
        <p14:creationId xmlns:p14="http://schemas.microsoft.com/office/powerpoint/2010/main" val="421806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8CF91D64-9A54-E944-846A-191B2CF1D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 y="1484550"/>
            <a:ext cx="5867350" cy="540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a:extLst>
              <a:ext uri="{FF2B5EF4-FFF2-40B4-BE49-F238E27FC236}">
                <a16:creationId xmlns:a16="http://schemas.microsoft.com/office/drawing/2014/main" id="{5D0D403F-8539-8547-8C01-8795B05C0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254" y="1289316"/>
            <a:ext cx="5649058" cy="559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CE7CFDB0-BA4B-BB40-9864-31CECFA129C0}"/>
              </a:ext>
            </a:extLst>
          </p:cNvPr>
          <p:cNvSpPr txBox="1">
            <a:spLocks/>
          </p:cNvSpPr>
          <p:nvPr/>
        </p:nvSpPr>
        <p:spPr>
          <a:xfrm>
            <a:off x="1470720" y="213551"/>
            <a:ext cx="8686800" cy="896965"/>
          </a:xfrm>
          <a:prstGeom prst="rect">
            <a:avLst/>
          </a:prstGeom>
          <a:ln w="76200">
            <a:solidFill>
              <a:srgbClr val="CF1F7F"/>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50000"/>
                  </a:schemeClr>
                </a:solidFill>
              </a:rPr>
              <a:t> </a:t>
            </a:r>
            <a:endParaRPr lang="en-US" sz="3200" dirty="0">
              <a:solidFill>
                <a:schemeClr val="tx1">
                  <a:lumMod val="50000"/>
                </a:schemeClr>
              </a:solidFill>
            </a:endParaRPr>
          </a:p>
        </p:txBody>
      </p:sp>
      <p:sp>
        <p:nvSpPr>
          <p:cNvPr id="6" name="Rectangle 5">
            <a:extLst>
              <a:ext uri="{FF2B5EF4-FFF2-40B4-BE49-F238E27FC236}">
                <a16:creationId xmlns:a16="http://schemas.microsoft.com/office/drawing/2014/main" id="{BFCA113D-F6B9-7C48-BF1C-D7EAD26A8959}"/>
              </a:ext>
            </a:extLst>
          </p:cNvPr>
          <p:cNvSpPr/>
          <p:nvPr/>
        </p:nvSpPr>
        <p:spPr>
          <a:xfrm>
            <a:off x="1470720" y="279519"/>
            <a:ext cx="8686800" cy="830997"/>
          </a:xfrm>
          <a:prstGeom prst="rect">
            <a:avLst/>
          </a:prstGeom>
        </p:spPr>
        <p:txBody>
          <a:bodyPr wrap="square">
            <a:spAutoFit/>
          </a:bodyPr>
          <a:lstStyle/>
          <a:p>
            <a:pPr algn="ctr"/>
            <a:r>
              <a:rPr lang="en-US" sz="2400" b="1" dirty="0">
                <a:solidFill>
                  <a:srgbClr val="36C286"/>
                </a:solidFill>
              </a:rPr>
              <a:t>1. Six Clients: 3 Females, 3 Males presenting with Emotions Highlighted under System Support Summary </a:t>
            </a:r>
          </a:p>
        </p:txBody>
      </p:sp>
      <p:sp>
        <p:nvSpPr>
          <p:cNvPr id="7" name="TextBox 6">
            <a:extLst>
              <a:ext uri="{FF2B5EF4-FFF2-40B4-BE49-F238E27FC236}">
                <a16:creationId xmlns:a16="http://schemas.microsoft.com/office/drawing/2014/main" id="{689812BB-1293-B640-8E5E-BA302DAEAD06}"/>
              </a:ext>
            </a:extLst>
          </p:cNvPr>
          <p:cNvSpPr txBox="1"/>
          <p:nvPr/>
        </p:nvSpPr>
        <p:spPr>
          <a:xfrm>
            <a:off x="568411" y="1062680"/>
            <a:ext cx="417102" cy="369332"/>
          </a:xfrm>
          <a:prstGeom prst="rect">
            <a:avLst/>
          </a:prstGeom>
          <a:noFill/>
          <a:ln w="19050">
            <a:solidFill>
              <a:srgbClr val="CF1F7F"/>
            </a:solidFill>
          </a:ln>
        </p:spPr>
        <p:txBody>
          <a:bodyPr wrap="none" rtlCol="0">
            <a:spAutoFit/>
          </a:bodyPr>
          <a:lstStyle/>
          <a:p>
            <a:r>
              <a:rPr lang="en-US" b="1" dirty="0">
                <a:solidFill>
                  <a:srgbClr val="36C286"/>
                </a:solidFill>
              </a:rPr>
              <a:t>#1</a:t>
            </a:r>
          </a:p>
        </p:txBody>
      </p:sp>
      <p:sp>
        <p:nvSpPr>
          <p:cNvPr id="8" name="TextBox 7">
            <a:extLst>
              <a:ext uri="{FF2B5EF4-FFF2-40B4-BE49-F238E27FC236}">
                <a16:creationId xmlns:a16="http://schemas.microsoft.com/office/drawing/2014/main" id="{3A16F9E6-131D-C041-9077-1C7023CE799E}"/>
              </a:ext>
            </a:extLst>
          </p:cNvPr>
          <p:cNvSpPr txBox="1"/>
          <p:nvPr/>
        </p:nvSpPr>
        <p:spPr>
          <a:xfrm>
            <a:off x="10898659" y="864972"/>
            <a:ext cx="417102" cy="369332"/>
          </a:xfrm>
          <a:prstGeom prst="rect">
            <a:avLst/>
          </a:prstGeom>
          <a:noFill/>
          <a:ln w="19050">
            <a:solidFill>
              <a:srgbClr val="CF1F7F"/>
            </a:solidFill>
          </a:ln>
        </p:spPr>
        <p:txBody>
          <a:bodyPr wrap="none" rtlCol="0">
            <a:spAutoFit/>
          </a:bodyPr>
          <a:lstStyle/>
          <a:p>
            <a:r>
              <a:rPr lang="en-US" b="1" dirty="0">
                <a:solidFill>
                  <a:srgbClr val="36C286"/>
                </a:solidFill>
              </a:rPr>
              <a:t>#2</a:t>
            </a:r>
          </a:p>
        </p:txBody>
      </p:sp>
      <p:sp>
        <p:nvSpPr>
          <p:cNvPr id="9"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2</a:t>
            </a:fld>
            <a:endParaRPr lang="en-US" dirty="0">
              <a:solidFill>
                <a:schemeClr val="tx1"/>
              </a:solidFill>
            </a:endParaRPr>
          </a:p>
        </p:txBody>
      </p:sp>
    </p:spTree>
    <p:extLst>
      <p:ext uri="{BB962C8B-B14F-4D97-AF65-F5344CB8AC3E}">
        <p14:creationId xmlns:p14="http://schemas.microsoft.com/office/powerpoint/2010/main" val="78995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7CFDB0-BA4B-BB40-9864-31CECFA129C0}"/>
              </a:ext>
            </a:extLst>
          </p:cNvPr>
          <p:cNvSpPr txBox="1">
            <a:spLocks/>
          </p:cNvSpPr>
          <p:nvPr/>
        </p:nvSpPr>
        <p:spPr>
          <a:xfrm>
            <a:off x="1470720" y="61868"/>
            <a:ext cx="8686800" cy="896965"/>
          </a:xfrm>
          <a:prstGeom prst="rect">
            <a:avLst/>
          </a:prstGeom>
          <a:ln w="76200">
            <a:solidFill>
              <a:srgbClr val="CF1F7F"/>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50000"/>
                  </a:schemeClr>
                </a:solidFill>
              </a:rPr>
              <a:t> </a:t>
            </a:r>
            <a:endParaRPr lang="en-US" sz="3200" dirty="0">
              <a:solidFill>
                <a:schemeClr val="tx1">
                  <a:lumMod val="50000"/>
                </a:schemeClr>
              </a:solidFill>
            </a:endParaRPr>
          </a:p>
        </p:txBody>
      </p:sp>
      <p:sp>
        <p:nvSpPr>
          <p:cNvPr id="6" name="Rectangle 5">
            <a:extLst>
              <a:ext uri="{FF2B5EF4-FFF2-40B4-BE49-F238E27FC236}">
                <a16:creationId xmlns:a16="http://schemas.microsoft.com/office/drawing/2014/main" id="{BFCA113D-F6B9-7C48-BF1C-D7EAD26A8959}"/>
              </a:ext>
            </a:extLst>
          </p:cNvPr>
          <p:cNvSpPr/>
          <p:nvPr/>
        </p:nvSpPr>
        <p:spPr>
          <a:xfrm>
            <a:off x="1470720" y="279519"/>
            <a:ext cx="8686800" cy="461665"/>
          </a:xfrm>
          <a:prstGeom prst="rect">
            <a:avLst/>
          </a:prstGeom>
        </p:spPr>
        <p:txBody>
          <a:bodyPr wrap="square">
            <a:spAutoFit/>
          </a:bodyPr>
          <a:lstStyle/>
          <a:p>
            <a:pPr algn="ctr"/>
            <a:r>
              <a:rPr lang="en-US" sz="2400" b="1" dirty="0">
                <a:solidFill>
                  <a:srgbClr val="36C286"/>
                </a:solidFill>
              </a:rPr>
              <a:t>1. Case Studies - Themes Related to Emotions</a:t>
            </a:r>
          </a:p>
        </p:txBody>
      </p:sp>
      <p:sp>
        <p:nvSpPr>
          <p:cNvPr id="7" name="TextBox 6">
            <a:extLst>
              <a:ext uri="{FF2B5EF4-FFF2-40B4-BE49-F238E27FC236}">
                <a16:creationId xmlns:a16="http://schemas.microsoft.com/office/drawing/2014/main" id="{689812BB-1293-B640-8E5E-BA302DAEAD06}"/>
              </a:ext>
            </a:extLst>
          </p:cNvPr>
          <p:cNvSpPr txBox="1"/>
          <p:nvPr/>
        </p:nvSpPr>
        <p:spPr>
          <a:xfrm>
            <a:off x="568411" y="889682"/>
            <a:ext cx="417102" cy="369332"/>
          </a:xfrm>
          <a:prstGeom prst="rect">
            <a:avLst/>
          </a:prstGeom>
          <a:noFill/>
          <a:ln w="19050">
            <a:solidFill>
              <a:srgbClr val="CF1F7F"/>
            </a:solidFill>
          </a:ln>
        </p:spPr>
        <p:txBody>
          <a:bodyPr wrap="none" rtlCol="0">
            <a:spAutoFit/>
          </a:bodyPr>
          <a:lstStyle/>
          <a:p>
            <a:r>
              <a:rPr lang="en-US" b="1" dirty="0">
                <a:solidFill>
                  <a:srgbClr val="36C286"/>
                </a:solidFill>
              </a:rPr>
              <a:t>#3</a:t>
            </a:r>
          </a:p>
        </p:txBody>
      </p:sp>
      <p:sp>
        <p:nvSpPr>
          <p:cNvPr id="8" name="TextBox 7">
            <a:extLst>
              <a:ext uri="{FF2B5EF4-FFF2-40B4-BE49-F238E27FC236}">
                <a16:creationId xmlns:a16="http://schemas.microsoft.com/office/drawing/2014/main" id="{3A16F9E6-131D-C041-9077-1C7023CE799E}"/>
              </a:ext>
            </a:extLst>
          </p:cNvPr>
          <p:cNvSpPr txBox="1"/>
          <p:nvPr/>
        </p:nvSpPr>
        <p:spPr>
          <a:xfrm>
            <a:off x="10898659" y="926757"/>
            <a:ext cx="417102" cy="369332"/>
          </a:xfrm>
          <a:prstGeom prst="rect">
            <a:avLst/>
          </a:prstGeom>
          <a:noFill/>
          <a:ln w="19050">
            <a:solidFill>
              <a:srgbClr val="CF1F7F"/>
            </a:solidFill>
          </a:ln>
        </p:spPr>
        <p:txBody>
          <a:bodyPr wrap="none" rtlCol="0">
            <a:spAutoFit/>
          </a:bodyPr>
          <a:lstStyle/>
          <a:p>
            <a:r>
              <a:rPr lang="en-US" b="1" dirty="0">
                <a:solidFill>
                  <a:srgbClr val="36C286"/>
                </a:solidFill>
              </a:rPr>
              <a:t>#4</a:t>
            </a:r>
          </a:p>
        </p:txBody>
      </p:sp>
      <p:pic>
        <p:nvPicPr>
          <p:cNvPr id="9" name="Picture 2">
            <a:extLst>
              <a:ext uri="{FF2B5EF4-FFF2-40B4-BE49-F238E27FC236}">
                <a16:creationId xmlns:a16="http://schemas.microsoft.com/office/drawing/2014/main" id="{532F5906-01FA-CB4B-90C3-E6423D36E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4" y="1411332"/>
            <a:ext cx="5910628" cy="547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78C7F024-F035-ED4D-897D-9815E303D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552" y="1448407"/>
            <a:ext cx="6059951" cy="544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2"/>
          <p:cNvSpPr>
            <a:spLocks noGrp="1"/>
          </p:cNvSpPr>
          <p:nvPr>
            <p:ph type="sldNum" sz="quarter" idx="12"/>
          </p:nvPr>
        </p:nvSpPr>
        <p:spPr>
          <a:xfrm>
            <a:off x="11582400" y="6482080"/>
            <a:ext cx="609600" cy="279400"/>
          </a:xfrm>
        </p:spPr>
        <p:txBody>
          <a:bodyPr/>
          <a:lstStyle/>
          <a:p>
            <a:pPr algn="r"/>
            <a:fld id="{65EC3635-12C6-444C-B530-F37AD6A4D441}" type="slidenum">
              <a:rPr lang="en-US" smtClean="0">
                <a:solidFill>
                  <a:schemeClr val="tx1"/>
                </a:solidFill>
              </a:rPr>
              <a:pPr algn="r"/>
              <a:t>3</a:t>
            </a:fld>
            <a:endParaRPr lang="en-US" dirty="0">
              <a:solidFill>
                <a:schemeClr val="tx1"/>
              </a:solidFill>
            </a:endParaRPr>
          </a:p>
        </p:txBody>
      </p:sp>
    </p:spTree>
    <p:extLst>
      <p:ext uri="{BB962C8B-B14F-4D97-AF65-F5344CB8AC3E}">
        <p14:creationId xmlns:p14="http://schemas.microsoft.com/office/powerpoint/2010/main" val="185206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7CFDB0-BA4B-BB40-9864-31CECFA129C0}"/>
              </a:ext>
            </a:extLst>
          </p:cNvPr>
          <p:cNvSpPr txBox="1">
            <a:spLocks/>
          </p:cNvSpPr>
          <p:nvPr/>
        </p:nvSpPr>
        <p:spPr>
          <a:xfrm>
            <a:off x="1470720" y="61868"/>
            <a:ext cx="8686800" cy="896965"/>
          </a:xfrm>
          <a:prstGeom prst="rect">
            <a:avLst/>
          </a:prstGeom>
          <a:ln w="76200">
            <a:solidFill>
              <a:srgbClr val="CF1F7F"/>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50000"/>
                  </a:schemeClr>
                </a:solidFill>
              </a:rPr>
              <a:t> </a:t>
            </a:r>
            <a:endParaRPr lang="en-US" sz="3200" dirty="0">
              <a:solidFill>
                <a:schemeClr val="tx1">
                  <a:lumMod val="50000"/>
                </a:schemeClr>
              </a:solidFill>
            </a:endParaRPr>
          </a:p>
        </p:txBody>
      </p:sp>
      <p:sp>
        <p:nvSpPr>
          <p:cNvPr id="6" name="Rectangle 5">
            <a:extLst>
              <a:ext uri="{FF2B5EF4-FFF2-40B4-BE49-F238E27FC236}">
                <a16:creationId xmlns:a16="http://schemas.microsoft.com/office/drawing/2014/main" id="{BFCA113D-F6B9-7C48-BF1C-D7EAD26A8959}"/>
              </a:ext>
            </a:extLst>
          </p:cNvPr>
          <p:cNvSpPr/>
          <p:nvPr/>
        </p:nvSpPr>
        <p:spPr>
          <a:xfrm>
            <a:off x="1470720" y="279519"/>
            <a:ext cx="8686800" cy="461665"/>
          </a:xfrm>
          <a:prstGeom prst="rect">
            <a:avLst/>
          </a:prstGeom>
        </p:spPr>
        <p:txBody>
          <a:bodyPr wrap="square">
            <a:spAutoFit/>
          </a:bodyPr>
          <a:lstStyle/>
          <a:p>
            <a:pPr algn="ctr"/>
            <a:r>
              <a:rPr lang="en-US" sz="2400" b="1" dirty="0">
                <a:solidFill>
                  <a:srgbClr val="36C286"/>
                </a:solidFill>
              </a:rPr>
              <a:t>1. Case Studies - Themes Related to Emotions</a:t>
            </a:r>
          </a:p>
        </p:txBody>
      </p:sp>
      <p:sp>
        <p:nvSpPr>
          <p:cNvPr id="7" name="TextBox 6">
            <a:extLst>
              <a:ext uri="{FF2B5EF4-FFF2-40B4-BE49-F238E27FC236}">
                <a16:creationId xmlns:a16="http://schemas.microsoft.com/office/drawing/2014/main" id="{689812BB-1293-B640-8E5E-BA302DAEAD06}"/>
              </a:ext>
            </a:extLst>
          </p:cNvPr>
          <p:cNvSpPr txBox="1"/>
          <p:nvPr/>
        </p:nvSpPr>
        <p:spPr>
          <a:xfrm>
            <a:off x="568411" y="889682"/>
            <a:ext cx="417102" cy="369332"/>
          </a:xfrm>
          <a:prstGeom prst="rect">
            <a:avLst/>
          </a:prstGeom>
          <a:noFill/>
          <a:ln w="19050">
            <a:solidFill>
              <a:srgbClr val="CF1F7F"/>
            </a:solidFill>
          </a:ln>
        </p:spPr>
        <p:txBody>
          <a:bodyPr wrap="none" rtlCol="0">
            <a:spAutoFit/>
          </a:bodyPr>
          <a:lstStyle/>
          <a:p>
            <a:r>
              <a:rPr lang="en-US" b="1" dirty="0">
                <a:solidFill>
                  <a:srgbClr val="36C286"/>
                </a:solidFill>
              </a:rPr>
              <a:t>#5</a:t>
            </a:r>
          </a:p>
        </p:txBody>
      </p:sp>
      <p:sp>
        <p:nvSpPr>
          <p:cNvPr id="8" name="TextBox 7">
            <a:extLst>
              <a:ext uri="{FF2B5EF4-FFF2-40B4-BE49-F238E27FC236}">
                <a16:creationId xmlns:a16="http://schemas.microsoft.com/office/drawing/2014/main" id="{3A16F9E6-131D-C041-9077-1C7023CE799E}"/>
              </a:ext>
            </a:extLst>
          </p:cNvPr>
          <p:cNvSpPr txBox="1"/>
          <p:nvPr/>
        </p:nvSpPr>
        <p:spPr>
          <a:xfrm>
            <a:off x="10898659" y="926757"/>
            <a:ext cx="417102" cy="369332"/>
          </a:xfrm>
          <a:prstGeom prst="rect">
            <a:avLst/>
          </a:prstGeom>
          <a:noFill/>
          <a:ln w="19050">
            <a:solidFill>
              <a:srgbClr val="CF1F7F"/>
            </a:solidFill>
          </a:ln>
        </p:spPr>
        <p:txBody>
          <a:bodyPr wrap="none" rtlCol="0">
            <a:spAutoFit/>
          </a:bodyPr>
          <a:lstStyle/>
          <a:p>
            <a:r>
              <a:rPr lang="en-US" b="1" dirty="0">
                <a:solidFill>
                  <a:srgbClr val="36C286"/>
                </a:solidFill>
              </a:rPr>
              <a:t>#6</a:t>
            </a:r>
          </a:p>
        </p:txBody>
      </p:sp>
      <p:pic>
        <p:nvPicPr>
          <p:cNvPr id="11" name="Picture 2">
            <a:extLst>
              <a:ext uri="{FF2B5EF4-FFF2-40B4-BE49-F238E27FC236}">
                <a16:creationId xmlns:a16="http://schemas.microsoft.com/office/drawing/2014/main" id="{C3B81AE1-933A-D74F-BEE4-7FBE78F9C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48" y="1396315"/>
            <a:ext cx="5509911" cy="545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3EEB9E54-B5E7-3642-B212-A3E57F597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274" y="1396315"/>
            <a:ext cx="5965612" cy="544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4</a:t>
            </a:fld>
            <a:endParaRPr lang="en-US" dirty="0">
              <a:solidFill>
                <a:schemeClr val="tx1"/>
              </a:solidFill>
            </a:endParaRPr>
          </a:p>
        </p:txBody>
      </p:sp>
    </p:spTree>
    <p:extLst>
      <p:ext uri="{BB962C8B-B14F-4D97-AF65-F5344CB8AC3E}">
        <p14:creationId xmlns:p14="http://schemas.microsoft.com/office/powerpoint/2010/main" val="378623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p:txBody>
          <a:bodyPr/>
          <a:lstStyle/>
          <a:p>
            <a:pPr algn="r"/>
            <a:fld id="{65EC3635-12C6-444C-B530-F37AD6A4D441}" type="slidenum">
              <a:rPr lang="en-US" smtClean="0">
                <a:solidFill>
                  <a:schemeClr val="tx1"/>
                </a:solidFill>
              </a:rPr>
              <a:pPr algn="r"/>
              <a:t>5</a:t>
            </a:fld>
            <a:endParaRPr lang="en-US" dirty="0">
              <a:solidFill>
                <a:schemeClr val="tx1"/>
              </a:solidFill>
            </a:endParaRPr>
          </a:p>
        </p:txBody>
      </p:sp>
      <p:sp>
        <p:nvSpPr>
          <p:cNvPr id="5" name="TextBox 4">
            <a:extLst>
              <a:ext uri="{FF2B5EF4-FFF2-40B4-BE49-F238E27FC236}">
                <a16:creationId xmlns:a16="http://schemas.microsoft.com/office/drawing/2014/main" id="{35581E12-5F5C-3046-807A-779EC8AF7B3C}"/>
              </a:ext>
            </a:extLst>
          </p:cNvPr>
          <p:cNvSpPr txBox="1"/>
          <p:nvPr/>
        </p:nvSpPr>
        <p:spPr>
          <a:xfrm>
            <a:off x="1437796" y="197283"/>
            <a:ext cx="8007927" cy="430887"/>
          </a:xfrm>
          <a:prstGeom prst="rect">
            <a:avLst/>
          </a:prstGeom>
          <a:noFill/>
          <a:ln w="76200">
            <a:solidFill>
              <a:srgbClr val="CF1F7F"/>
            </a:solidFill>
          </a:ln>
        </p:spPr>
        <p:txBody>
          <a:bodyPr wrap="square" rtlCol="0">
            <a:spAutoFit/>
          </a:bodyPr>
          <a:lstStyle/>
          <a:p>
            <a:pPr algn="ctr"/>
            <a:r>
              <a:rPr lang="en-US" sz="2200" b="1" dirty="0">
                <a:solidFill>
                  <a:srgbClr val="36C286"/>
                </a:solidFill>
              </a:rPr>
              <a:t>1. Themes Related to Emotions &amp; Practical Solutions</a:t>
            </a:r>
            <a:endParaRPr lang="en-US" sz="2200" dirty="0">
              <a:solidFill>
                <a:srgbClr val="36C286"/>
              </a:solidFill>
            </a:endParaRPr>
          </a:p>
        </p:txBody>
      </p:sp>
      <p:sp>
        <p:nvSpPr>
          <p:cNvPr id="11" name="Content Placeholder 5">
            <a:extLst>
              <a:ext uri="{FF2B5EF4-FFF2-40B4-BE49-F238E27FC236}">
                <a16:creationId xmlns:a16="http://schemas.microsoft.com/office/drawing/2014/main" id="{E23887F6-863B-834B-8C03-454A1BD9BFDE}"/>
              </a:ext>
            </a:extLst>
          </p:cNvPr>
          <p:cNvSpPr txBox="1">
            <a:spLocks/>
          </p:cNvSpPr>
          <p:nvPr/>
        </p:nvSpPr>
        <p:spPr>
          <a:xfrm>
            <a:off x="993180" y="929900"/>
            <a:ext cx="4772186" cy="3998560"/>
          </a:xfrm>
          <a:prstGeom prst="rect">
            <a:avLst/>
          </a:prstGeom>
          <a:ln w="19050">
            <a:solidFill>
              <a:srgbClr val="CF1F7F"/>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36C286"/>
                </a:solidFill>
              </a:rPr>
              <a:t>Protein Synthesis, Digestion, Musculoskeletal</a:t>
            </a:r>
          </a:p>
          <a:p>
            <a:r>
              <a:rPr lang="en-US" sz="2100" dirty="0">
                <a:solidFill>
                  <a:srgbClr val="36C286"/>
                </a:solidFill>
              </a:rPr>
              <a:t>Gut – Virus, Bacteria, Fungus, Parasites</a:t>
            </a:r>
          </a:p>
          <a:p>
            <a:r>
              <a:rPr lang="en-US" sz="2100" dirty="0">
                <a:solidFill>
                  <a:srgbClr val="36C286"/>
                </a:solidFill>
              </a:rPr>
              <a:t>Circulatory Support - High or Medium</a:t>
            </a:r>
          </a:p>
          <a:p>
            <a:r>
              <a:rPr lang="en-US" sz="2100" dirty="0">
                <a:solidFill>
                  <a:srgbClr val="36C286"/>
                </a:solidFill>
              </a:rPr>
              <a:t>Amino Acids</a:t>
            </a:r>
          </a:p>
          <a:p>
            <a:r>
              <a:rPr lang="en-US" sz="2100" dirty="0">
                <a:solidFill>
                  <a:srgbClr val="36C286"/>
                </a:solidFill>
              </a:rPr>
              <a:t>B Vitamins – B6, B9, B12, </a:t>
            </a:r>
          </a:p>
          <a:p>
            <a:r>
              <a:rPr lang="en-US" sz="2100" dirty="0">
                <a:solidFill>
                  <a:srgbClr val="36C286"/>
                </a:solidFill>
              </a:rPr>
              <a:t>EMF’s </a:t>
            </a:r>
          </a:p>
          <a:p>
            <a:r>
              <a:rPr lang="en-US" sz="2100" dirty="0">
                <a:solidFill>
                  <a:srgbClr val="36C286"/>
                </a:solidFill>
              </a:rPr>
              <a:t>Antioxidants</a:t>
            </a:r>
          </a:p>
          <a:p>
            <a:r>
              <a:rPr lang="en-US" sz="2100" dirty="0">
                <a:solidFill>
                  <a:srgbClr val="36C286"/>
                </a:solidFill>
              </a:rPr>
              <a:t>Minerals</a:t>
            </a:r>
          </a:p>
          <a:p>
            <a:r>
              <a:rPr lang="en-US" sz="2100" dirty="0">
                <a:solidFill>
                  <a:srgbClr val="36C286"/>
                </a:solidFill>
              </a:rPr>
              <a:t>Fatty Acids, Omega 3</a:t>
            </a:r>
          </a:p>
          <a:p>
            <a:endParaRPr lang="en-US" sz="2100" dirty="0"/>
          </a:p>
          <a:p>
            <a:endParaRPr lang="en-US" sz="2100" dirty="0"/>
          </a:p>
        </p:txBody>
      </p:sp>
      <p:sp>
        <p:nvSpPr>
          <p:cNvPr id="12" name="Content Placeholder 6">
            <a:extLst>
              <a:ext uri="{FF2B5EF4-FFF2-40B4-BE49-F238E27FC236}">
                <a16:creationId xmlns:a16="http://schemas.microsoft.com/office/drawing/2014/main" id="{2805C0B9-E346-4241-9788-F86EA5B80B8D}"/>
              </a:ext>
            </a:extLst>
          </p:cNvPr>
          <p:cNvSpPr txBox="1">
            <a:spLocks/>
          </p:cNvSpPr>
          <p:nvPr/>
        </p:nvSpPr>
        <p:spPr>
          <a:xfrm>
            <a:off x="6017220" y="929901"/>
            <a:ext cx="4772186" cy="3998560"/>
          </a:xfrm>
          <a:prstGeom prst="rect">
            <a:avLst/>
          </a:prstGeom>
          <a:ln w="19050">
            <a:solidFill>
              <a:srgbClr val="CF1F7F"/>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36C286"/>
                </a:solidFill>
              </a:rPr>
              <a:t>Nutritional Solutions</a:t>
            </a:r>
          </a:p>
          <a:p>
            <a:r>
              <a:rPr lang="en-US" sz="1700" dirty="0">
                <a:solidFill>
                  <a:srgbClr val="36C286"/>
                </a:solidFill>
              </a:rPr>
              <a:t>Digestive Enzymes</a:t>
            </a:r>
          </a:p>
          <a:p>
            <a:r>
              <a:rPr lang="en-US" sz="1700" dirty="0">
                <a:solidFill>
                  <a:srgbClr val="36C286"/>
                </a:solidFill>
              </a:rPr>
              <a:t>Probiotics, Fermented Foods, Bone broth, Cleansing</a:t>
            </a:r>
          </a:p>
          <a:p>
            <a:r>
              <a:rPr lang="en-US" sz="1700" dirty="0">
                <a:solidFill>
                  <a:srgbClr val="36C286"/>
                </a:solidFill>
              </a:rPr>
              <a:t>Hemp Seeds (have the 8 Essential Amino Acids)</a:t>
            </a:r>
          </a:p>
          <a:p>
            <a:r>
              <a:rPr lang="en-US" sz="1700" dirty="0">
                <a:solidFill>
                  <a:srgbClr val="36C286"/>
                </a:solidFill>
              </a:rPr>
              <a:t>Use </a:t>
            </a:r>
            <a:r>
              <a:rPr lang="en-US" sz="1700" b="1" dirty="0">
                <a:solidFill>
                  <a:srgbClr val="36C286"/>
                </a:solidFill>
              </a:rPr>
              <a:t>Methylated B’s</a:t>
            </a:r>
            <a:r>
              <a:rPr lang="en-US" sz="1700" dirty="0">
                <a:solidFill>
                  <a:srgbClr val="36C286"/>
                </a:solidFill>
              </a:rPr>
              <a:t>, Antioxidants</a:t>
            </a:r>
          </a:p>
          <a:p>
            <a:r>
              <a:rPr lang="en-US" sz="1700" dirty="0">
                <a:solidFill>
                  <a:srgbClr val="36C286"/>
                </a:solidFill>
              </a:rPr>
              <a:t>Supplement with Trace Minerals and Magnesium</a:t>
            </a:r>
          </a:p>
          <a:p>
            <a:pPr lvl="1"/>
            <a:r>
              <a:rPr lang="en-US" sz="1700" dirty="0">
                <a:solidFill>
                  <a:srgbClr val="36C286"/>
                </a:solidFill>
              </a:rPr>
              <a:t>Magnesium has 300 + functions in the body, precursor to serotonin which supports emotional well-being</a:t>
            </a:r>
          </a:p>
          <a:p>
            <a:r>
              <a:rPr lang="en-US" sz="1700" dirty="0">
                <a:solidFill>
                  <a:srgbClr val="36C286"/>
                </a:solidFill>
              </a:rPr>
              <a:t>Too much Omega 6 and 9 creates imbalance in Omega 3</a:t>
            </a:r>
          </a:p>
          <a:p>
            <a:r>
              <a:rPr lang="en-US" sz="1700" dirty="0">
                <a:solidFill>
                  <a:srgbClr val="36C286"/>
                </a:solidFill>
              </a:rPr>
              <a:t>EMF Solutions – Next Page</a:t>
            </a:r>
          </a:p>
          <a:p>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p:txBody>
      </p:sp>
      <p:sp>
        <p:nvSpPr>
          <p:cNvPr id="13" name="Content Placeholder 6">
            <a:extLst>
              <a:ext uri="{FF2B5EF4-FFF2-40B4-BE49-F238E27FC236}">
                <a16:creationId xmlns:a16="http://schemas.microsoft.com/office/drawing/2014/main" id="{76C1C786-9498-004F-9F7F-9B6838C55723}"/>
              </a:ext>
            </a:extLst>
          </p:cNvPr>
          <p:cNvSpPr txBox="1">
            <a:spLocks/>
          </p:cNvSpPr>
          <p:nvPr/>
        </p:nvSpPr>
        <p:spPr>
          <a:xfrm>
            <a:off x="1673813" y="5101033"/>
            <a:ext cx="8772041" cy="9525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a:solidFill>
                  <a:srgbClr val="FF0000"/>
                </a:solidFill>
              </a:rPr>
              <a:t>“Symbiotic bacteria turn into aggressive pathogens when exposed to EMF’s” </a:t>
            </a:r>
          </a:p>
          <a:p>
            <a:pPr marL="0" indent="0" algn="ctr">
              <a:buNone/>
            </a:pPr>
            <a:r>
              <a:rPr lang="en-US" sz="1900" i="1" dirty="0">
                <a:solidFill>
                  <a:srgbClr val="FF0000"/>
                </a:solidFill>
              </a:rPr>
              <a:t>Dr. Dietrich Klinghardt M.D</a:t>
            </a:r>
            <a:r>
              <a:rPr lang="en-US" sz="1900" b="1" dirty="0">
                <a:solidFill>
                  <a:srgbClr val="FF0000"/>
                </a:solidFill>
              </a:rPr>
              <a:t>.</a:t>
            </a:r>
          </a:p>
          <a:p>
            <a:pPr marL="0" indent="0" algn="ctr">
              <a:buFont typeface="Arial" panose="020B0604020202020204" pitchFamily="34" charset="0"/>
              <a:buNone/>
            </a:pPr>
            <a:r>
              <a:rPr lang="en-US" sz="1900" i="1" dirty="0">
                <a:solidFill>
                  <a:srgbClr val="FF0000"/>
                </a:solidFill>
              </a:rPr>
              <a:t>Expert in chronic disease and EMF Solutions</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359635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36" y="305030"/>
            <a:ext cx="2638406" cy="897976"/>
          </a:xfrm>
          <a:ln w="76200">
            <a:solidFill>
              <a:srgbClr val="CF1F7F"/>
            </a:solidFill>
          </a:ln>
        </p:spPr>
        <p:txBody>
          <a:bodyPr>
            <a:noAutofit/>
          </a:bodyPr>
          <a:lstStyle/>
          <a:p>
            <a:pPr algn="ctr"/>
            <a:r>
              <a:rPr lang="en-US" sz="2800" b="1" dirty="0">
                <a:solidFill>
                  <a:srgbClr val="36C286"/>
                </a:solidFill>
              </a:rPr>
              <a:t>EMF SOLUTIONS</a:t>
            </a:r>
          </a:p>
        </p:txBody>
      </p:sp>
      <p:sp>
        <p:nvSpPr>
          <p:cNvPr id="3" name="Content Placeholder 5"/>
          <p:cNvSpPr txBox="1">
            <a:spLocks/>
          </p:cNvSpPr>
          <p:nvPr/>
        </p:nvSpPr>
        <p:spPr>
          <a:xfrm>
            <a:off x="303364" y="1435486"/>
            <a:ext cx="3359394" cy="2687114"/>
          </a:xfrm>
          <a:prstGeom prst="rect">
            <a:avLst/>
          </a:prstGeom>
          <a:solidFill>
            <a:schemeClr val="accent6">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500" dirty="0">
              <a:solidFill>
                <a:srgbClr val="36C286"/>
              </a:solidFill>
            </a:endParaRPr>
          </a:p>
          <a:p>
            <a:r>
              <a:rPr lang="en-US" sz="2500" dirty="0">
                <a:solidFill>
                  <a:srgbClr val="36C286"/>
                </a:solidFill>
              </a:rPr>
              <a:t>Earthing.com</a:t>
            </a:r>
          </a:p>
          <a:p>
            <a:r>
              <a:rPr lang="en-US" sz="2000" dirty="0">
                <a:solidFill>
                  <a:srgbClr val="36C286"/>
                </a:solidFill>
              </a:rPr>
              <a:t>https://shop.vibesup.com/#OtiliaT</a:t>
            </a:r>
          </a:p>
          <a:p>
            <a:r>
              <a:rPr lang="en-US" sz="2500" dirty="0">
                <a:solidFill>
                  <a:srgbClr val="36C286"/>
                </a:solidFill>
              </a:rPr>
              <a:t>Smartmeterguard.com</a:t>
            </a:r>
          </a:p>
          <a:p>
            <a:pPr marL="0" indent="0">
              <a:buNone/>
            </a:pPr>
            <a:endParaRPr lang="en-US" sz="2500" dirty="0">
              <a:solidFill>
                <a:srgbClr val="36C286"/>
              </a:solidFill>
            </a:endParaRPr>
          </a:p>
          <a:p>
            <a:pPr marL="0" indent="0">
              <a:buNone/>
            </a:pPr>
            <a:endParaRPr lang="en-US" sz="2600" dirty="0"/>
          </a:p>
          <a:p>
            <a:endParaRPr lang="en-US" sz="2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99" y="4417483"/>
            <a:ext cx="24574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673" y="410857"/>
            <a:ext cx="3370221" cy="172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268" y="914370"/>
            <a:ext cx="2619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953" y="2485513"/>
            <a:ext cx="2104087" cy="215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721" y="3123854"/>
            <a:ext cx="1578997" cy="252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008" y="3123854"/>
            <a:ext cx="1525947" cy="277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6</a:t>
            </a:fld>
            <a:endParaRPr lang="en-US" dirty="0">
              <a:solidFill>
                <a:schemeClr val="tx1"/>
              </a:solidFill>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8196" y="2043918"/>
            <a:ext cx="1496444" cy="304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17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4059" y="1401728"/>
            <a:ext cx="10515600" cy="4351338"/>
          </a:xfrm>
        </p:spPr>
        <p:txBody>
          <a:bodyPr/>
          <a:lstStyle/>
          <a:p>
            <a:r>
              <a:rPr lang="en-US" dirty="0"/>
              <a:t>Earth</a:t>
            </a:r>
          </a:p>
          <a:p>
            <a:pPr marL="457200" lvl="1" indent="0">
              <a:buNone/>
            </a:pPr>
            <a:r>
              <a:rPr lang="en-US" sz="1800" dirty="0"/>
              <a:t>Walk Barefoot</a:t>
            </a:r>
          </a:p>
          <a:p>
            <a:pPr marL="457200" lvl="1" indent="0">
              <a:buNone/>
            </a:pPr>
            <a:endParaRPr lang="en-US" sz="1800" dirty="0"/>
          </a:p>
          <a:p>
            <a:r>
              <a:rPr lang="en-US" dirty="0"/>
              <a:t>Sun</a:t>
            </a:r>
          </a:p>
          <a:p>
            <a:pPr marL="457200" lvl="1" indent="0">
              <a:buNone/>
            </a:pPr>
            <a:r>
              <a:rPr lang="en-US" sz="1800" dirty="0"/>
              <a:t>Walk early morning</a:t>
            </a:r>
          </a:p>
          <a:p>
            <a:pPr marL="457200" lvl="1" indent="0">
              <a:buNone/>
            </a:pPr>
            <a:endParaRPr lang="en-US" sz="1800" dirty="0"/>
          </a:p>
          <a:p>
            <a:r>
              <a:rPr lang="en-US" dirty="0"/>
              <a:t>Water</a:t>
            </a:r>
          </a:p>
          <a:p>
            <a:pPr marL="457200" lvl="1" indent="0">
              <a:buNone/>
            </a:pPr>
            <a:r>
              <a:rPr lang="en-US" sz="1800" dirty="0"/>
              <a:t>Drink spring/structured water</a:t>
            </a:r>
          </a:p>
          <a:p>
            <a:endParaRPr lang="en-US" dirty="0"/>
          </a:p>
        </p:txBody>
      </p:sp>
      <p:sp>
        <p:nvSpPr>
          <p:cNvPr id="3" name="TextBox 2">
            <a:extLst>
              <a:ext uri="{FF2B5EF4-FFF2-40B4-BE49-F238E27FC236}">
                <a16:creationId xmlns:a16="http://schemas.microsoft.com/office/drawing/2014/main" id="{8332A67E-28B3-5141-B5E3-7D658E3A9D55}"/>
              </a:ext>
            </a:extLst>
          </p:cNvPr>
          <p:cNvSpPr txBox="1"/>
          <p:nvPr/>
        </p:nvSpPr>
        <p:spPr>
          <a:xfrm>
            <a:off x="287705" y="317124"/>
            <a:ext cx="6732855" cy="523220"/>
          </a:xfrm>
          <a:prstGeom prst="rect">
            <a:avLst/>
          </a:prstGeom>
          <a:noFill/>
          <a:ln w="76200">
            <a:solidFill>
              <a:srgbClr val="CF1F7F"/>
            </a:solidFill>
          </a:ln>
        </p:spPr>
        <p:txBody>
          <a:bodyPr wrap="square" rtlCol="0">
            <a:spAutoFit/>
          </a:bodyPr>
          <a:lstStyle/>
          <a:p>
            <a:pPr algn="ctr"/>
            <a:r>
              <a:rPr lang="en-US" sz="2800" b="1" dirty="0"/>
              <a:t>What do Plants Need to Grow and Thrive? </a:t>
            </a:r>
            <a:endParaRPr lang="en-US" sz="2800" dirty="0">
              <a:solidFill>
                <a:srgbClr val="36C286"/>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041" y="3577397"/>
            <a:ext cx="2463165" cy="185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041" y="733346"/>
            <a:ext cx="23717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560" y="2328466"/>
            <a:ext cx="20288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332A67E-28B3-5141-B5E3-7D658E3A9D55}"/>
              </a:ext>
            </a:extLst>
          </p:cNvPr>
          <p:cNvSpPr txBox="1"/>
          <p:nvPr/>
        </p:nvSpPr>
        <p:spPr>
          <a:xfrm>
            <a:off x="3606850" y="4895536"/>
            <a:ext cx="5442535" cy="523220"/>
          </a:xfrm>
          <a:prstGeom prst="rect">
            <a:avLst/>
          </a:prstGeom>
          <a:noFill/>
          <a:ln w="76200">
            <a:solidFill>
              <a:srgbClr val="CF1F7F"/>
            </a:solidFill>
          </a:ln>
        </p:spPr>
        <p:txBody>
          <a:bodyPr wrap="square" rtlCol="0">
            <a:spAutoFit/>
          </a:bodyPr>
          <a:lstStyle/>
          <a:p>
            <a:pPr algn="ctr"/>
            <a:r>
              <a:rPr lang="en-US" sz="2800" b="1" dirty="0"/>
              <a:t>Maybe we need the same… </a:t>
            </a:r>
            <a:endParaRPr lang="en-US" sz="2800" dirty="0">
              <a:solidFill>
                <a:srgbClr val="36C286"/>
              </a:solidFill>
            </a:endParaRP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244" y="1233660"/>
            <a:ext cx="2649196" cy="274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7</a:t>
            </a:fld>
            <a:endParaRPr lang="en-US" dirty="0">
              <a:solidFill>
                <a:schemeClr val="tx1"/>
              </a:solidFill>
            </a:endParaRPr>
          </a:p>
        </p:txBody>
      </p:sp>
    </p:spTree>
    <p:extLst>
      <p:ext uri="{BB962C8B-B14F-4D97-AF65-F5344CB8AC3E}">
        <p14:creationId xmlns:p14="http://schemas.microsoft.com/office/powerpoint/2010/main" val="138725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2A67E-28B3-5141-B5E3-7D658E3A9D55}"/>
              </a:ext>
            </a:extLst>
          </p:cNvPr>
          <p:cNvSpPr txBox="1"/>
          <p:nvPr/>
        </p:nvSpPr>
        <p:spPr>
          <a:xfrm>
            <a:off x="1994585" y="235527"/>
            <a:ext cx="8007927" cy="523220"/>
          </a:xfrm>
          <a:prstGeom prst="rect">
            <a:avLst/>
          </a:prstGeom>
          <a:noFill/>
          <a:ln w="76200">
            <a:solidFill>
              <a:srgbClr val="CF1F7F"/>
            </a:solidFill>
          </a:ln>
        </p:spPr>
        <p:txBody>
          <a:bodyPr wrap="square" rtlCol="0">
            <a:spAutoFit/>
          </a:bodyPr>
          <a:lstStyle/>
          <a:p>
            <a:pPr algn="ctr"/>
            <a:r>
              <a:rPr lang="en-US" sz="2800" b="1" dirty="0">
                <a:solidFill>
                  <a:srgbClr val="36C286"/>
                </a:solidFill>
              </a:rPr>
              <a:t>2. GENE MUTATIONS &amp; EFFECTS ON EMOTIONS</a:t>
            </a:r>
            <a:endParaRPr lang="en-US" sz="2800" dirty="0">
              <a:solidFill>
                <a:srgbClr val="36C286"/>
              </a:solidFill>
            </a:endParaRPr>
          </a:p>
        </p:txBody>
      </p:sp>
      <p:sp>
        <p:nvSpPr>
          <p:cNvPr id="5" name="Text Placeholder 2">
            <a:extLst>
              <a:ext uri="{FF2B5EF4-FFF2-40B4-BE49-F238E27FC236}">
                <a16:creationId xmlns:a16="http://schemas.microsoft.com/office/drawing/2014/main" id="{7707DC5A-0CD0-4143-B709-66C7A03C67C9}"/>
              </a:ext>
            </a:extLst>
          </p:cNvPr>
          <p:cNvSpPr txBox="1">
            <a:spLocks/>
          </p:cNvSpPr>
          <p:nvPr/>
        </p:nvSpPr>
        <p:spPr>
          <a:xfrm>
            <a:off x="839788" y="860533"/>
            <a:ext cx="5157787" cy="1831868"/>
          </a:xfrm>
          <a:prstGeom prst="rect">
            <a:avLst/>
          </a:prstGeom>
          <a:ln w="19050">
            <a:solidFill>
              <a:srgbClr val="CF1F7F"/>
            </a:solidFill>
          </a:ln>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a:p>
            <a:pPr marL="0" indent="0">
              <a:buNone/>
            </a:pPr>
            <a:r>
              <a:rPr lang="en-US" sz="3100" b="1" dirty="0">
                <a:solidFill>
                  <a:srgbClr val="36C286"/>
                </a:solidFill>
              </a:rPr>
              <a:t>MTHFR – Mutation</a:t>
            </a:r>
          </a:p>
          <a:p>
            <a:r>
              <a:rPr lang="en-US" sz="2600" dirty="0">
                <a:solidFill>
                  <a:srgbClr val="36C286"/>
                </a:solidFill>
              </a:rPr>
              <a:t>Methylenetetrahydrofolate Reductase – important enzyme in methylation function. Body can not detox properly if MTHFR  gene is dirty. Lifestyle and habits can determine if genes act dirty or clean.</a:t>
            </a:r>
          </a:p>
        </p:txBody>
      </p:sp>
      <p:sp>
        <p:nvSpPr>
          <p:cNvPr id="7" name="Text Placeholder 4">
            <a:extLst>
              <a:ext uri="{FF2B5EF4-FFF2-40B4-BE49-F238E27FC236}">
                <a16:creationId xmlns:a16="http://schemas.microsoft.com/office/drawing/2014/main" id="{A1C8E162-1116-2F41-B730-9C80E5B281CA}"/>
              </a:ext>
            </a:extLst>
          </p:cNvPr>
          <p:cNvSpPr txBox="1">
            <a:spLocks/>
          </p:cNvSpPr>
          <p:nvPr/>
        </p:nvSpPr>
        <p:spPr>
          <a:xfrm>
            <a:off x="6172200" y="1028003"/>
            <a:ext cx="5183188" cy="900676"/>
          </a:xfrm>
          <a:prstGeom prst="rect">
            <a:avLst/>
          </a:prstGeom>
          <a:ln w="19050">
            <a:solidFill>
              <a:srgbClr val="CF1F7F"/>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36C286"/>
                </a:solidFill>
              </a:rPr>
              <a:t>Solutions</a:t>
            </a:r>
          </a:p>
          <a:p>
            <a:r>
              <a:rPr lang="en-US" sz="1800" dirty="0">
                <a:solidFill>
                  <a:srgbClr val="36C286"/>
                </a:solidFill>
              </a:rPr>
              <a:t>To clean MTHFR Gene &amp; reduce symptoms</a:t>
            </a:r>
          </a:p>
        </p:txBody>
      </p:sp>
      <p:sp>
        <p:nvSpPr>
          <p:cNvPr id="9" name="Content Placeholder 3">
            <a:extLst>
              <a:ext uri="{FF2B5EF4-FFF2-40B4-BE49-F238E27FC236}">
                <a16:creationId xmlns:a16="http://schemas.microsoft.com/office/drawing/2014/main" id="{4E0F5F33-4D2D-1749-AA63-AE8793ACCA84}"/>
              </a:ext>
            </a:extLst>
          </p:cNvPr>
          <p:cNvSpPr txBox="1">
            <a:spLocks/>
          </p:cNvSpPr>
          <p:nvPr/>
        </p:nvSpPr>
        <p:spPr>
          <a:xfrm>
            <a:off x="808789" y="2846037"/>
            <a:ext cx="5157787" cy="3117564"/>
          </a:xfrm>
          <a:prstGeom prst="rect">
            <a:avLst/>
          </a:prstGeom>
          <a:ln w="19050">
            <a:solidFill>
              <a:srgbClr val="CF1F7F"/>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36C286"/>
                </a:solidFill>
              </a:rPr>
              <a:t>Implications can be: </a:t>
            </a:r>
          </a:p>
          <a:p>
            <a:r>
              <a:rPr lang="en-US" sz="1800" dirty="0">
                <a:solidFill>
                  <a:srgbClr val="36C286"/>
                </a:solidFill>
              </a:rPr>
              <a:t>Anxiety, brain fog, depression, chemical sensitivity,</a:t>
            </a:r>
          </a:p>
          <a:p>
            <a:r>
              <a:rPr lang="en-US" sz="1800" dirty="0">
                <a:solidFill>
                  <a:srgbClr val="36C286"/>
                </a:solidFill>
              </a:rPr>
              <a:t>Irritability, inflammation, autoimmune, hormonal issues, miscarriages, autism, bipolar, breast cancer, fibromyalgia, high PB, Leukemia, MS, Migraines, Parkinson's, spinal bifida, tong tie, etc.</a:t>
            </a:r>
          </a:p>
          <a:p>
            <a:r>
              <a:rPr lang="en-US" sz="1800" dirty="0">
                <a:solidFill>
                  <a:srgbClr val="36C286"/>
                </a:solidFill>
              </a:rPr>
              <a:t>High homocysteine level – excessive blood clotting</a:t>
            </a:r>
          </a:p>
          <a:p>
            <a:r>
              <a:rPr lang="en-US" sz="1800" dirty="0">
                <a:solidFill>
                  <a:srgbClr val="36C286"/>
                </a:solidFill>
              </a:rPr>
              <a:t>Higher risk of heavy metal toxicity</a:t>
            </a:r>
          </a:p>
          <a:p>
            <a:r>
              <a:rPr lang="en-US" sz="1800" dirty="0">
                <a:solidFill>
                  <a:srgbClr val="36C286"/>
                </a:solidFill>
              </a:rPr>
              <a:t>Poor absorption of folic acid </a:t>
            </a:r>
          </a:p>
          <a:p>
            <a:endParaRPr lang="en-US" sz="1800" dirty="0"/>
          </a:p>
          <a:p>
            <a:endParaRPr lang="en-US" sz="1800" dirty="0"/>
          </a:p>
          <a:p>
            <a:endParaRPr lang="en-US" sz="1800" dirty="0"/>
          </a:p>
          <a:p>
            <a:endParaRPr lang="en-US" sz="1800" dirty="0"/>
          </a:p>
        </p:txBody>
      </p:sp>
      <p:sp>
        <p:nvSpPr>
          <p:cNvPr id="10" name="Content Placeholder 5">
            <a:extLst>
              <a:ext uri="{FF2B5EF4-FFF2-40B4-BE49-F238E27FC236}">
                <a16:creationId xmlns:a16="http://schemas.microsoft.com/office/drawing/2014/main" id="{CB4EE026-EC35-0D46-977A-E7C995C682C4}"/>
              </a:ext>
            </a:extLst>
          </p:cNvPr>
          <p:cNvSpPr txBox="1">
            <a:spLocks/>
          </p:cNvSpPr>
          <p:nvPr/>
        </p:nvSpPr>
        <p:spPr>
          <a:xfrm>
            <a:off x="6172200" y="2097817"/>
            <a:ext cx="5157787" cy="3684588"/>
          </a:xfrm>
          <a:prstGeom prst="rect">
            <a:avLst/>
          </a:prstGeom>
          <a:ln w="19050">
            <a:solidFill>
              <a:srgbClr val="CF1F7F"/>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36C286"/>
                </a:solidFill>
              </a:rPr>
              <a:t>Consume natural folate from food or supplement with L-methylfolate </a:t>
            </a:r>
          </a:p>
          <a:p>
            <a:r>
              <a:rPr lang="en-US" sz="1800" dirty="0">
                <a:solidFill>
                  <a:srgbClr val="36C286"/>
                </a:solidFill>
              </a:rPr>
              <a:t>Methylated B’s is a must</a:t>
            </a:r>
          </a:p>
          <a:p>
            <a:r>
              <a:rPr lang="en-US" sz="1800" dirty="0">
                <a:solidFill>
                  <a:srgbClr val="36C286"/>
                </a:solidFill>
              </a:rPr>
              <a:t>HomocysteX Plus if Homocysteine level is high</a:t>
            </a:r>
          </a:p>
          <a:p>
            <a:r>
              <a:rPr lang="en-US" sz="1800" dirty="0">
                <a:solidFill>
                  <a:srgbClr val="36C286"/>
                </a:solidFill>
              </a:rPr>
              <a:t>Avoid any processed food or supplements with with folic acid</a:t>
            </a:r>
          </a:p>
          <a:p>
            <a:r>
              <a:rPr lang="en-US" sz="1800" dirty="0">
                <a:solidFill>
                  <a:srgbClr val="36C286"/>
                </a:solidFill>
              </a:rPr>
              <a:t>Eat leafy greens, lentils, vegetables, eat organic whole foods</a:t>
            </a:r>
          </a:p>
          <a:p>
            <a:r>
              <a:rPr lang="en-US" sz="1800" dirty="0">
                <a:solidFill>
                  <a:srgbClr val="36C286"/>
                </a:solidFill>
              </a:rPr>
              <a:t>Focus on digestion, digestive enzymes, probiotics</a:t>
            </a:r>
          </a:p>
          <a:p>
            <a:r>
              <a:rPr lang="en-US" sz="1800" dirty="0">
                <a:solidFill>
                  <a:srgbClr val="36C286"/>
                </a:solidFill>
              </a:rPr>
              <a:t>Spend time in nature – moderate exercise only</a:t>
            </a:r>
          </a:p>
          <a:p>
            <a:r>
              <a:rPr lang="en-US" sz="1800" dirty="0">
                <a:solidFill>
                  <a:srgbClr val="36C286"/>
                </a:solidFill>
              </a:rPr>
              <a:t>Limit exposure to chemicals</a:t>
            </a:r>
          </a:p>
          <a:p>
            <a:r>
              <a:rPr lang="en-US" sz="1800" dirty="0">
                <a:solidFill>
                  <a:srgbClr val="36C286"/>
                </a:solidFill>
              </a:rPr>
              <a:t>Practice yoga and deep breathing exercises</a:t>
            </a:r>
          </a:p>
          <a:p>
            <a:endParaRPr lang="en-US" sz="1800" dirty="0"/>
          </a:p>
          <a:p>
            <a:endParaRPr lang="en-US" sz="1800" dirty="0"/>
          </a:p>
          <a:p>
            <a:endParaRPr lang="en-US" sz="1800" dirty="0"/>
          </a:p>
        </p:txBody>
      </p:sp>
      <p:sp>
        <p:nvSpPr>
          <p:cNvPr id="8"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8</a:t>
            </a:fld>
            <a:endParaRPr lang="en-US" dirty="0">
              <a:solidFill>
                <a:schemeClr val="tx1"/>
              </a:solidFill>
            </a:endParaRPr>
          </a:p>
        </p:txBody>
      </p:sp>
    </p:spTree>
    <p:extLst>
      <p:ext uri="{BB962C8B-B14F-4D97-AF65-F5344CB8AC3E}">
        <p14:creationId xmlns:p14="http://schemas.microsoft.com/office/powerpoint/2010/main" val="5652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2A67E-28B3-5141-B5E3-7D658E3A9D55}"/>
              </a:ext>
            </a:extLst>
          </p:cNvPr>
          <p:cNvSpPr txBox="1"/>
          <p:nvPr/>
        </p:nvSpPr>
        <p:spPr>
          <a:xfrm>
            <a:off x="1162374" y="0"/>
            <a:ext cx="9221490" cy="892552"/>
          </a:xfrm>
          <a:prstGeom prst="rect">
            <a:avLst/>
          </a:prstGeom>
          <a:noFill/>
          <a:ln w="76200">
            <a:solidFill>
              <a:srgbClr val="CF1F7F"/>
            </a:solidFill>
          </a:ln>
        </p:spPr>
        <p:txBody>
          <a:bodyPr wrap="square" rtlCol="0">
            <a:spAutoFit/>
          </a:bodyPr>
          <a:lstStyle/>
          <a:p>
            <a:pPr algn="ctr"/>
            <a:r>
              <a:rPr lang="en-US" sz="2800" b="1" dirty="0">
                <a:solidFill>
                  <a:srgbClr val="36C286"/>
                </a:solidFill>
              </a:rPr>
              <a:t>2. Gene Mutations &amp; Effects on Emotions ( Cont.)</a:t>
            </a:r>
          </a:p>
          <a:p>
            <a:pPr algn="ctr"/>
            <a:r>
              <a:rPr lang="en-US" sz="2400" dirty="0">
                <a:solidFill>
                  <a:srgbClr val="36C286"/>
                </a:solidFill>
              </a:rPr>
              <a:t>MAOA - Mutation causes Monamine Oxidase A, enzyme deficiency</a:t>
            </a:r>
          </a:p>
        </p:txBody>
      </p:sp>
      <p:sp>
        <p:nvSpPr>
          <p:cNvPr id="4" name="TextBox 3">
            <a:extLst>
              <a:ext uri="{FF2B5EF4-FFF2-40B4-BE49-F238E27FC236}">
                <a16:creationId xmlns:a16="http://schemas.microsoft.com/office/drawing/2014/main" id="{77D907C1-547A-8D4A-8378-ADC3768D52D3}"/>
              </a:ext>
            </a:extLst>
          </p:cNvPr>
          <p:cNvSpPr txBox="1"/>
          <p:nvPr/>
        </p:nvSpPr>
        <p:spPr>
          <a:xfrm>
            <a:off x="6757261" y="1069379"/>
            <a:ext cx="4490636" cy="892552"/>
          </a:xfrm>
          <a:prstGeom prst="rect">
            <a:avLst/>
          </a:prstGeom>
          <a:noFill/>
          <a:ln w="19050">
            <a:solidFill>
              <a:srgbClr val="CF1F7F"/>
            </a:solidFill>
          </a:ln>
        </p:spPr>
        <p:txBody>
          <a:bodyPr wrap="square" rtlCol="0">
            <a:spAutoFit/>
          </a:bodyPr>
          <a:lstStyle/>
          <a:p>
            <a:r>
              <a:rPr lang="en-US" sz="2600" dirty="0">
                <a:solidFill>
                  <a:srgbClr val="36C286"/>
                </a:solidFill>
              </a:rPr>
              <a:t>                 Solutions:</a:t>
            </a:r>
          </a:p>
          <a:p>
            <a:r>
              <a:rPr lang="en-US" sz="2600" dirty="0">
                <a:solidFill>
                  <a:srgbClr val="36C286"/>
                </a:solidFill>
              </a:rPr>
              <a:t>Key habits for healthy MAOA</a:t>
            </a:r>
          </a:p>
        </p:txBody>
      </p:sp>
      <p:sp>
        <p:nvSpPr>
          <p:cNvPr id="11" name="Content Placeholder 3">
            <a:extLst>
              <a:ext uri="{FF2B5EF4-FFF2-40B4-BE49-F238E27FC236}">
                <a16:creationId xmlns:a16="http://schemas.microsoft.com/office/drawing/2014/main" id="{62853D55-B6B1-5146-91AA-A7081661DD40}"/>
              </a:ext>
            </a:extLst>
          </p:cNvPr>
          <p:cNvSpPr txBox="1">
            <a:spLocks/>
          </p:cNvSpPr>
          <p:nvPr/>
        </p:nvSpPr>
        <p:spPr>
          <a:xfrm>
            <a:off x="507143" y="2060471"/>
            <a:ext cx="5157787" cy="3487925"/>
          </a:xfrm>
          <a:prstGeom prst="rect">
            <a:avLst/>
          </a:prstGeom>
          <a:ln>
            <a:solidFill>
              <a:srgbClr val="CF1F7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36C286"/>
                </a:solidFill>
              </a:rPr>
              <a:t>Implications of a dirty MAOA can be: </a:t>
            </a:r>
          </a:p>
          <a:p>
            <a:r>
              <a:rPr lang="en-US" sz="1600" dirty="0">
                <a:solidFill>
                  <a:srgbClr val="36C286"/>
                </a:solidFill>
              </a:rPr>
              <a:t>Mood swings, difficulty falling asleep, prolonged anxiety,</a:t>
            </a:r>
          </a:p>
          <a:p>
            <a:r>
              <a:rPr lang="en-US" sz="1600" dirty="0">
                <a:solidFill>
                  <a:srgbClr val="36C286"/>
                </a:solidFill>
              </a:rPr>
              <a:t>Startle reflex, headaches, irritability, anxiety</a:t>
            </a:r>
          </a:p>
          <a:p>
            <a:r>
              <a:rPr lang="en-US" sz="1600" dirty="0">
                <a:solidFill>
                  <a:srgbClr val="36C286"/>
                </a:solidFill>
              </a:rPr>
              <a:t>Rage/aggressive behavior, difficulty relaxing, </a:t>
            </a:r>
          </a:p>
          <a:p>
            <a:r>
              <a:rPr lang="en-US" sz="1600" dirty="0">
                <a:solidFill>
                  <a:srgbClr val="36C286"/>
                </a:solidFill>
              </a:rPr>
              <a:t>Alcoholism and other addictions, ADHD, </a:t>
            </a:r>
          </a:p>
          <a:p>
            <a:r>
              <a:rPr lang="en-US" sz="1600" dirty="0">
                <a:solidFill>
                  <a:srgbClr val="36C286"/>
                </a:solidFill>
              </a:rPr>
              <a:t>Carb/sugar cravings, depression, sleep issues</a:t>
            </a:r>
          </a:p>
          <a:p>
            <a:r>
              <a:rPr lang="en-US" sz="1600" dirty="0">
                <a:solidFill>
                  <a:srgbClr val="36C286"/>
                </a:solidFill>
              </a:rPr>
              <a:t>Fatigue, flat affect, Alzheimer's </a:t>
            </a:r>
          </a:p>
          <a:p>
            <a:r>
              <a:rPr lang="en-US" sz="1600" dirty="0">
                <a:solidFill>
                  <a:srgbClr val="36C286"/>
                </a:solidFill>
              </a:rPr>
              <a:t>Bipolar disorders, panic disorders, Schizophrenia</a:t>
            </a:r>
          </a:p>
          <a:p>
            <a:r>
              <a:rPr lang="en-US" sz="1600" dirty="0">
                <a:solidFill>
                  <a:srgbClr val="36C286"/>
                </a:solidFill>
              </a:rPr>
              <a:t>Seasonal affective disorder, antisocial </a:t>
            </a:r>
          </a:p>
          <a:p>
            <a:r>
              <a:rPr lang="en-US" sz="1600" dirty="0">
                <a:solidFill>
                  <a:srgbClr val="36C286"/>
                </a:solidFill>
              </a:rPr>
              <a:t>Obsessive compulsive disorder</a:t>
            </a:r>
          </a:p>
        </p:txBody>
      </p:sp>
      <p:sp>
        <p:nvSpPr>
          <p:cNvPr id="12" name="Content Placeholder 5">
            <a:extLst>
              <a:ext uri="{FF2B5EF4-FFF2-40B4-BE49-F238E27FC236}">
                <a16:creationId xmlns:a16="http://schemas.microsoft.com/office/drawing/2014/main" id="{FBE37E33-963C-2B45-BBB8-043FD3F4595C}"/>
              </a:ext>
            </a:extLst>
          </p:cNvPr>
          <p:cNvSpPr txBox="1">
            <a:spLocks/>
          </p:cNvSpPr>
          <p:nvPr/>
        </p:nvSpPr>
        <p:spPr>
          <a:xfrm>
            <a:off x="6838625" y="2164117"/>
            <a:ext cx="4490636" cy="3353280"/>
          </a:xfrm>
          <a:prstGeom prst="rect">
            <a:avLst/>
          </a:prstGeom>
          <a:ln>
            <a:solidFill>
              <a:srgbClr val="CF1F7F"/>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36C286"/>
                </a:solidFill>
              </a:rPr>
              <a:t>Consume Food sources of:</a:t>
            </a:r>
          </a:p>
          <a:p>
            <a:r>
              <a:rPr lang="en-US" sz="2000" dirty="0">
                <a:solidFill>
                  <a:srgbClr val="36C286"/>
                </a:solidFill>
              </a:rPr>
              <a:t>Riboflavin/B2 - liver, lamb, mushrooms, spinach, almonds, wild salmon, eggs</a:t>
            </a:r>
          </a:p>
          <a:p>
            <a:r>
              <a:rPr lang="en-US" sz="2000" dirty="0">
                <a:solidFill>
                  <a:srgbClr val="36C286"/>
                </a:solidFill>
              </a:rPr>
              <a:t>Tryptophan – seaweed, pumpkin seeds,  turnip greens, red lettuce, asparagus</a:t>
            </a:r>
          </a:p>
          <a:p>
            <a:r>
              <a:rPr lang="en-US" sz="2000" dirty="0">
                <a:solidFill>
                  <a:srgbClr val="36C286"/>
                </a:solidFill>
              </a:rPr>
              <a:t>Clean diet, eliminate chemicals, </a:t>
            </a:r>
          </a:p>
          <a:p>
            <a:r>
              <a:rPr lang="en-US" sz="2000" dirty="0">
                <a:solidFill>
                  <a:srgbClr val="36C286"/>
                </a:solidFill>
              </a:rPr>
              <a:t>Manage stress – spend time in nature, </a:t>
            </a:r>
          </a:p>
          <a:p>
            <a:r>
              <a:rPr lang="en-US" sz="2000" dirty="0">
                <a:solidFill>
                  <a:srgbClr val="36C286"/>
                </a:solidFill>
              </a:rPr>
              <a:t> 4-7-8 breathing method</a:t>
            </a:r>
          </a:p>
          <a:p>
            <a:r>
              <a:rPr lang="en-US" sz="2000" dirty="0">
                <a:solidFill>
                  <a:srgbClr val="36C286"/>
                </a:solidFill>
              </a:rPr>
              <a:t>Sleep well</a:t>
            </a:r>
          </a:p>
        </p:txBody>
      </p:sp>
      <p:sp>
        <p:nvSpPr>
          <p:cNvPr id="13" name="Title 1">
            <a:extLst>
              <a:ext uri="{FF2B5EF4-FFF2-40B4-BE49-F238E27FC236}">
                <a16:creationId xmlns:a16="http://schemas.microsoft.com/office/drawing/2014/main" id="{C8A1C8C8-1EC9-A44B-89BE-FF12D5E61787}"/>
              </a:ext>
            </a:extLst>
          </p:cNvPr>
          <p:cNvSpPr txBox="1">
            <a:spLocks/>
          </p:cNvSpPr>
          <p:nvPr/>
        </p:nvSpPr>
        <p:spPr>
          <a:xfrm>
            <a:off x="4044461" y="5665825"/>
            <a:ext cx="4220308" cy="509955"/>
          </a:xfrm>
          <a:prstGeom prst="rect">
            <a:avLst/>
          </a:prstGeom>
          <a:ln w="19050">
            <a:solidFill>
              <a:srgbClr val="CF1F7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i="1" dirty="0">
                <a:solidFill>
                  <a:srgbClr val="FF0000"/>
                </a:solidFill>
              </a:rPr>
              <a:t>Source: Book, Dirty Genes, by Dr. Ben Lynch N.D.</a:t>
            </a:r>
          </a:p>
        </p:txBody>
      </p:sp>
      <p:sp>
        <p:nvSpPr>
          <p:cNvPr id="8" name="Rectangle 7">
            <a:extLst>
              <a:ext uri="{FF2B5EF4-FFF2-40B4-BE49-F238E27FC236}">
                <a16:creationId xmlns:a16="http://schemas.microsoft.com/office/drawing/2014/main" id="{BB1A3382-C705-B24F-AEE3-EBEA75211E24}"/>
              </a:ext>
            </a:extLst>
          </p:cNvPr>
          <p:cNvSpPr/>
          <p:nvPr/>
        </p:nvSpPr>
        <p:spPr>
          <a:xfrm>
            <a:off x="134319" y="1014549"/>
            <a:ext cx="6096000" cy="923330"/>
          </a:xfrm>
          <a:prstGeom prst="rect">
            <a:avLst/>
          </a:prstGeom>
          <a:ln w="19050">
            <a:solidFill>
              <a:srgbClr val="CF1F7F"/>
            </a:solidFill>
          </a:ln>
        </p:spPr>
        <p:txBody>
          <a:bodyPr>
            <a:spAutoFit/>
          </a:bodyPr>
          <a:lstStyle/>
          <a:p>
            <a:r>
              <a:rPr lang="en-US" dirty="0">
                <a:solidFill>
                  <a:srgbClr val="36C286"/>
                </a:solidFill>
              </a:rPr>
              <a:t>Produces enzymes that process dopamine and norepine-</a:t>
            </a:r>
          </a:p>
          <a:p>
            <a:r>
              <a:rPr lang="en-US" dirty="0">
                <a:solidFill>
                  <a:srgbClr val="36C286"/>
                </a:solidFill>
              </a:rPr>
              <a:t>phrine which help you deal with stress response, process serotonin which helps us feel calm and optimistic. </a:t>
            </a:r>
          </a:p>
        </p:txBody>
      </p:sp>
      <p:sp>
        <p:nvSpPr>
          <p:cNvPr id="9" name="Slide Number Placeholder 2"/>
          <p:cNvSpPr>
            <a:spLocks noGrp="1"/>
          </p:cNvSpPr>
          <p:nvPr>
            <p:ph type="sldNum" sz="quarter" idx="12"/>
          </p:nvPr>
        </p:nvSpPr>
        <p:spPr>
          <a:xfrm>
            <a:off x="11480800" y="6477000"/>
            <a:ext cx="609600" cy="279400"/>
          </a:xfrm>
        </p:spPr>
        <p:txBody>
          <a:bodyPr/>
          <a:lstStyle/>
          <a:p>
            <a:pPr algn="r"/>
            <a:fld id="{65EC3635-12C6-444C-B530-F37AD6A4D441}" type="slidenum">
              <a:rPr lang="en-US" smtClean="0">
                <a:solidFill>
                  <a:schemeClr val="tx1"/>
                </a:solidFill>
              </a:rPr>
              <a:pPr algn="r"/>
              <a:t>9</a:t>
            </a:fld>
            <a:endParaRPr lang="en-US" dirty="0">
              <a:solidFill>
                <a:schemeClr val="tx1"/>
              </a:solidFill>
            </a:endParaRPr>
          </a:p>
        </p:txBody>
      </p:sp>
    </p:spTree>
    <p:extLst>
      <p:ext uri="{BB962C8B-B14F-4D97-AF65-F5344CB8AC3E}">
        <p14:creationId xmlns:p14="http://schemas.microsoft.com/office/powerpoint/2010/main" val="118910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12927</TotalTime>
  <Words>1333</Words>
  <Application>Microsoft Office PowerPoint</Application>
  <PresentationFormat>Widescreen</PresentationFormat>
  <Paragraphs>172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EMF SOLUTIONS</vt:lpstr>
      <vt:lpstr>PowerPoint Presentation</vt:lpstr>
      <vt:lpstr>PowerPoint Presentation</vt:lpstr>
      <vt:lpstr>PowerPoint Presentation</vt:lpstr>
      <vt:lpstr>PowerPoint Presentation</vt:lpstr>
      <vt:lpstr>PowerPoint Presentation</vt:lpstr>
      <vt:lpstr>Source: Natures Treasure Chest, by Dr. Joan Vandergriff N.D.</vt:lpstr>
      <vt:lpstr>PowerPoint Presentation</vt:lpstr>
      <vt:lpstr>PowerPoint Presentation</vt:lpstr>
      <vt:lpstr>PowerPoint Presentation</vt:lpstr>
      <vt:lpstr>PowerPoint Presentation</vt:lpstr>
      <vt:lpstr>PowerPoint Presentation</vt:lpstr>
      <vt:lpst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Reitman</dc:creator>
  <cp:lastModifiedBy>Otilia Tiutin</cp:lastModifiedBy>
  <cp:revision>157</cp:revision>
  <cp:lastPrinted>2020-07-14T20:48:22Z</cp:lastPrinted>
  <dcterms:created xsi:type="dcterms:W3CDTF">2020-05-04T16:02:20Z</dcterms:created>
  <dcterms:modified xsi:type="dcterms:W3CDTF">2023-11-08T18:45:09Z</dcterms:modified>
</cp:coreProperties>
</file>